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8" r:id="rId2"/>
    <p:sldId id="284" r:id="rId3"/>
    <p:sldId id="257" r:id="rId4"/>
    <p:sldId id="256" r:id="rId5"/>
    <p:sldId id="260" r:id="rId6"/>
    <p:sldId id="261" r:id="rId7"/>
    <p:sldId id="288" r:id="rId8"/>
    <p:sldId id="292" r:id="rId9"/>
    <p:sldId id="262" r:id="rId10"/>
    <p:sldId id="263" r:id="rId11"/>
    <p:sldId id="264" r:id="rId12"/>
    <p:sldId id="265" r:id="rId13"/>
    <p:sldId id="266" r:id="rId14"/>
    <p:sldId id="275" r:id="rId15"/>
    <p:sldId id="267" r:id="rId16"/>
    <p:sldId id="268" r:id="rId17"/>
    <p:sldId id="273" r:id="rId18"/>
    <p:sldId id="277" r:id="rId19"/>
    <p:sldId id="269" r:id="rId20"/>
    <p:sldId id="270" r:id="rId21"/>
    <p:sldId id="285" r:id="rId22"/>
    <p:sldId id="286" r:id="rId23"/>
    <p:sldId id="271" r:id="rId24"/>
    <p:sldId id="272" r:id="rId25"/>
    <p:sldId id="281" r:id="rId26"/>
    <p:sldId id="276" r:id="rId27"/>
    <p:sldId id="279" r:id="rId28"/>
    <p:sldId id="274" r:id="rId29"/>
    <p:sldId id="29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23"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FE659-1320-4ED0-9FAD-538C070E368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7E08C96D-4DC8-4A12-8F27-90FED85CC2F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A60FCEE-F2EB-4C4F-94FC-8422EDE07335}"/>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F8F01C98-A1C2-4538-9A7D-FF75D686041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1E53107-763D-4B73-8803-80E854BFB920}"/>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1779146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270965-2489-4BC1-AE18-3189B225AB8B}"/>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C9642F31-74C3-4578-919F-F45B4BB352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BD9BFD6-0ABF-40F1-9D35-2B7360A7FAD6}"/>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FA576DED-14A3-4E09-AF15-CC05274576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0858A00-6F22-46DE-8ACB-03B2543C79C1}"/>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303261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DCF630-D298-444A-AB76-EE668AE5D54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4CAE97E-6FA8-48F9-9140-38BC36E2842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260C32-A049-4398-A429-AEEC592661BD}"/>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E80ED83D-D10A-4D84-A0BB-13A74D16872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8B9CC47-7CB4-4A59-A5C9-DB422E62199A}"/>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1947414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4F6C-9EFE-4A70-816D-F59F2845AC3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AB47B7C-D37B-4A4F-804D-99EB84A1675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1BD2611-FA3D-4F48-A7A3-77271C4EDC01}"/>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5806665D-B8EF-4970-8582-CC2D149AC88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8413B6C-0FEC-489F-A562-F88950947554}"/>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3124859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55DBA-0A7D-423F-B834-734CD9E41F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CA8A48C-8F49-4F9D-A6A2-DD1ACC4B942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CEE535-30D7-428C-81C3-404103C8FE5A}"/>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018EBDE7-E0E5-4D48-A525-9B61C959258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2D9175B1-35F0-4DE3-AF74-7F7A38F2FF55}"/>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61219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82C28-6DF2-4FFC-AF34-A7934FF64CFF}"/>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51897FB-B658-4E32-A628-FAC25AB75FC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9F1A95DD-878A-44F9-986A-2DF0F69742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A55956BD-F9F4-4EDE-8D00-54D9DB812CC8}"/>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6" name="Footer Placeholder 5">
            <a:extLst>
              <a:ext uri="{FF2B5EF4-FFF2-40B4-BE49-F238E27FC236}">
                <a16:creationId xmlns:a16="http://schemas.microsoft.com/office/drawing/2014/main" id="{44E752BC-A24B-4A10-ADB2-3FAEF8F920B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6A3ECE9-7AD9-4870-B07E-2117B690C405}"/>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23538620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D1706-6984-454C-A07F-3094D46340F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8581A1C-ECF3-4DA1-B908-65F5071284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0A7DC53-6443-4E93-8007-364D860479C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16AC3772-6FC5-43EF-A76A-6C52EE37455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DA1DEDA-9232-42B0-8DE3-42D7853C60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E9BB434-9312-4F3F-AB83-0272A698BB9D}"/>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8" name="Footer Placeholder 7">
            <a:extLst>
              <a:ext uri="{FF2B5EF4-FFF2-40B4-BE49-F238E27FC236}">
                <a16:creationId xmlns:a16="http://schemas.microsoft.com/office/drawing/2014/main" id="{A72622CA-25E7-4FBD-8B47-AD806FAEF58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4A68D4DA-590A-4B77-8842-CE207A5DAF96}"/>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2247637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E6450-F18F-48A8-93A0-509C79CCCDF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3072C04-DAC5-40BA-814B-6AC4D8A0A27D}"/>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4" name="Footer Placeholder 3">
            <a:extLst>
              <a:ext uri="{FF2B5EF4-FFF2-40B4-BE49-F238E27FC236}">
                <a16:creationId xmlns:a16="http://schemas.microsoft.com/office/drawing/2014/main" id="{359C4467-2265-4919-B978-131CF272A9A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1BD375C3-4DFA-45F1-B1B6-5ED2EBF476E1}"/>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348382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35C657A-D6CB-471E-B1AB-5B9F86952644}"/>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3" name="Footer Placeholder 2">
            <a:extLst>
              <a:ext uri="{FF2B5EF4-FFF2-40B4-BE49-F238E27FC236}">
                <a16:creationId xmlns:a16="http://schemas.microsoft.com/office/drawing/2014/main" id="{1399E18E-7814-4F72-ACE3-C013FAF5D2C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0C51A1AD-89FB-4FEC-853E-E8C06FBEB3E4}"/>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3587681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3B8827-19E2-4F99-88F6-486A6614C3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84A556C-27AE-4080-818B-FBA4FDA9B4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AEEE87C3-12C8-49D0-8825-9B08EE30C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7FA2A7-E95A-4FF9-9B27-989A20C378B6}"/>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6" name="Footer Placeholder 5">
            <a:extLst>
              <a:ext uri="{FF2B5EF4-FFF2-40B4-BE49-F238E27FC236}">
                <a16:creationId xmlns:a16="http://schemas.microsoft.com/office/drawing/2014/main" id="{E5DF7CCD-AA73-4DC4-B721-5069164E44A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1657FF9-94BE-4BA8-8916-259254D2B743}"/>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1327544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62AB6-C790-447C-8FEA-7B27FBD97A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9CEAC1A1-BEEE-48FA-A6D1-C617C792909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D186C6E-B914-4AF6-BE9D-5D8457B0488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7076EB-E66C-4826-A152-DFE86C0DD703}"/>
              </a:ext>
            </a:extLst>
          </p:cNvPr>
          <p:cNvSpPr>
            <a:spLocks noGrp="1"/>
          </p:cNvSpPr>
          <p:nvPr>
            <p:ph type="dt" sz="half" idx="10"/>
          </p:nvPr>
        </p:nvSpPr>
        <p:spPr/>
        <p:txBody>
          <a:bodyPr/>
          <a:lstStyle/>
          <a:p>
            <a:fld id="{2A256CBD-52DB-417C-A716-E672684A1F63}" type="datetimeFigureOut">
              <a:rPr lang="en-IN" smtClean="0"/>
              <a:t>12-09-2023</a:t>
            </a:fld>
            <a:endParaRPr lang="en-IN"/>
          </a:p>
        </p:txBody>
      </p:sp>
      <p:sp>
        <p:nvSpPr>
          <p:cNvPr id="6" name="Footer Placeholder 5">
            <a:extLst>
              <a:ext uri="{FF2B5EF4-FFF2-40B4-BE49-F238E27FC236}">
                <a16:creationId xmlns:a16="http://schemas.microsoft.com/office/drawing/2014/main" id="{DC95E512-2950-472A-82D8-802DCF0CAD0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270CA7A5-5961-4F10-BF33-7A89C1579935}"/>
              </a:ext>
            </a:extLst>
          </p:cNvPr>
          <p:cNvSpPr>
            <a:spLocks noGrp="1"/>
          </p:cNvSpPr>
          <p:nvPr>
            <p:ph type="sldNum" sz="quarter" idx="12"/>
          </p:nvPr>
        </p:nvSpPr>
        <p:spPr/>
        <p:txBody>
          <a:bodyPr/>
          <a:lstStyle/>
          <a:p>
            <a:fld id="{9D74171D-BB71-4425-A157-A169E53CBD66}" type="slidenum">
              <a:rPr lang="en-IN" smtClean="0"/>
              <a:t>‹#›</a:t>
            </a:fld>
            <a:endParaRPr lang="en-IN"/>
          </a:p>
        </p:txBody>
      </p:sp>
    </p:spTree>
    <p:extLst>
      <p:ext uri="{BB962C8B-B14F-4D97-AF65-F5344CB8AC3E}">
        <p14:creationId xmlns:p14="http://schemas.microsoft.com/office/powerpoint/2010/main" val="272839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9F838AF-294F-4492-8CD2-F2219120AB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A457E3E-ABA6-4839-BDF3-1B7A742268A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50AC49D-911D-414E-A9FA-B34B9223E4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256CBD-52DB-417C-A716-E672684A1F63}" type="datetimeFigureOut">
              <a:rPr lang="en-IN" smtClean="0"/>
              <a:t>12-09-2023</a:t>
            </a:fld>
            <a:endParaRPr lang="en-IN"/>
          </a:p>
        </p:txBody>
      </p:sp>
      <p:sp>
        <p:nvSpPr>
          <p:cNvPr id="5" name="Footer Placeholder 4">
            <a:extLst>
              <a:ext uri="{FF2B5EF4-FFF2-40B4-BE49-F238E27FC236}">
                <a16:creationId xmlns:a16="http://schemas.microsoft.com/office/drawing/2014/main" id="{176949E1-6550-4298-A1AA-0440349AA02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0476FC5-734E-4C7A-ADD7-C69847F8AA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74171D-BB71-4425-A157-A169E53CBD66}" type="slidenum">
              <a:rPr lang="en-IN" smtClean="0"/>
              <a:t>‹#›</a:t>
            </a:fld>
            <a:endParaRPr lang="en-IN"/>
          </a:p>
        </p:txBody>
      </p:sp>
    </p:spTree>
    <p:extLst>
      <p:ext uri="{BB962C8B-B14F-4D97-AF65-F5344CB8AC3E}">
        <p14:creationId xmlns:p14="http://schemas.microsoft.com/office/powerpoint/2010/main" val="9710749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F6C28FC4-4BE1-4F94-93D3-041965D35D43}"/>
              </a:ext>
            </a:extLst>
          </p:cNvPr>
          <p:cNvSpPr txBox="1"/>
          <p:nvPr/>
        </p:nvSpPr>
        <p:spPr>
          <a:xfrm>
            <a:off x="318244" y="1232664"/>
            <a:ext cx="11277601" cy="3264043"/>
          </a:xfrm>
          <a:prstGeom prst="rect">
            <a:avLst/>
          </a:prstGeom>
          <a:noFill/>
        </p:spPr>
        <p:txBody>
          <a:bodyPr wrap="square">
            <a:spAutoFit/>
          </a:bodyPr>
          <a:lstStyle/>
          <a:p>
            <a:r>
              <a:rPr lang="en-IN" sz="6600" dirty="0">
                <a:solidFill>
                  <a:schemeClr val="accent1">
                    <a:lumMod val="50000"/>
                  </a:schemeClr>
                </a:solidFill>
                <a:latin typeface="Imprint MT Shadow" panose="04020605060303030202" pitchFamily="82" charset="0"/>
              </a:rPr>
              <a:t>Predicting Litecoin Price     Prediction using Machine Learning</a:t>
            </a:r>
          </a:p>
        </p:txBody>
      </p:sp>
      <p:sp>
        <p:nvSpPr>
          <p:cNvPr id="5" name="TextBox 4">
            <a:extLst>
              <a:ext uri="{FF2B5EF4-FFF2-40B4-BE49-F238E27FC236}">
                <a16:creationId xmlns:a16="http://schemas.microsoft.com/office/drawing/2014/main" id="{D5860126-935E-4B8E-A359-D4A51B82F1D7}"/>
              </a:ext>
            </a:extLst>
          </p:cNvPr>
          <p:cNvSpPr txBox="1"/>
          <p:nvPr/>
        </p:nvSpPr>
        <p:spPr>
          <a:xfrm>
            <a:off x="9368117" y="6006370"/>
            <a:ext cx="3917576" cy="923330"/>
          </a:xfrm>
          <a:prstGeom prst="rect">
            <a:avLst/>
          </a:prstGeom>
          <a:noFill/>
        </p:spPr>
        <p:txBody>
          <a:bodyPr wrap="square" rtlCol="0">
            <a:spAutoFit/>
          </a:bodyPr>
          <a:lstStyle/>
          <a:p>
            <a:endParaRPr lang="en-US" dirty="0"/>
          </a:p>
          <a:p>
            <a:r>
              <a:rPr lang="en-US" dirty="0"/>
              <a:t>Guided By: Deepak Sir.</a:t>
            </a:r>
          </a:p>
          <a:p>
            <a:endParaRPr lang="en-IN" dirty="0"/>
          </a:p>
        </p:txBody>
      </p:sp>
      <p:sp>
        <p:nvSpPr>
          <p:cNvPr id="6" name="TextBox 5">
            <a:extLst>
              <a:ext uri="{FF2B5EF4-FFF2-40B4-BE49-F238E27FC236}">
                <a16:creationId xmlns:a16="http://schemas.microsoft.com/office/drawing/2014/main" id="{06557588-50A2-4DCC-98C3-8DA6AAF15E05}"/>
              </a:ext>
            </a:extLst>
          </p:cNvPr>
          <p:cNvSpPr txBox="1"/>
          <p:nvPr/>
        </p:nvSpPr>
        <p:spPr>
          <a:xfrm>
            <a:off x="143436" y="6338047"/>
            <a:ext cx="3245223" cy="369332"/>
          </a:xfrm>
          <a:prstGeom prst="rect">
            <a:avLst/>
          </a:prstGeom>
          <a:noFill/>
        </p:spPr>
        <p:txBody>
          <a:bodyPr wrap="square" rtlCol="0">
            <a:spAutoFit/>
          </a:bodyPr>
          <a:lstStyle/>
          <a:p>
            <a:r>
              <a:rPr lang="en-US" dirty="0"/>
              <a:t>Name : Diksha Marathe </a:t>
            </a:r>
            <a:endParaRPr lang="en-IN" dirty="0"/>
          </a:p>
        </p:txBody>
      </p:sp>
    </p:spTree>
    <p:extLst>
      <p:ext uri="{BB962C8B-B14F-4D97-AF65-F5344CB8AC3E}">
        <p14:creationId xmlns:p14="http://schemas.microsoft.com/office/powerpoint/2010/main" val="1268451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968209C9-F647-41A7-B141-9E0C9151560E}"/>
              </a:ext>
            </a:extLst>
          </p:cNvPr>
          <p:cNvSpPr txBox="1"/>
          <p:nvPr/>
        </p:nvSpPr>
        <p:spPr>
          <a:xfrm>
            <a:off x="3666563" y="206188"/>
            <a:ext cx="5316071" cy="1323439"/>
          </a:xfrm>
          <a:prstGeom prst="rect">
            <a:avLst/>
          </a:prstGeom>
          <a:noFill/>
        </p:spPr>
        <p:txBody>
          <a:bodyPr wrap="square" rtlCol="0">
            <a:spAutoFit/>
          </a:bodyPr>
          <a:lstStyle/>
          <a:p>
            <a:r>
              <a:rPr lang="en-US" sz="8000" dirty="0">
                <a:solidFill>
                  <a:schemeClr val="accent1">
                    <a:lumMod val="50000"/>
                  </a:schemeClr>
                </a:solidFill>
                <a:latin typeface="Bodoni MT Black" panose="02070A03080606020203" pitchFamily="18" charset="0"/>
              </a:rPr>
              <a:t>Outliers</a:t>
            </a:r>
            <a:endParaRPr lang="en-IN" sz="8000" dirty="0">
              <a:solidFill>
                <a:schemeClr val="accent1">
                  <a:lumMod val="50000"/>
                </a:schemeClr>
              </a:solidFill>
              <a:latin typeface="Bodoni MT Black" panose="02070A03080606020203" pitchFamily="18" charset="0"/>
            </a:endParaRPr>
          </a:p>
        </p:txBody>
      </p:sp>
      <p:sp>
        <p:nvSpPr>
          <p:cNvPr id="4" name="TextBox 3">
            <a:extLst>
              <a:ext uri="{FF2B5EF4-FFF2-40B4-BE49-F238E27FC236}">
                <a16:creationId xmlns:a16="http://schemas.microsoft.com/office/drawing/2014/main" id="{A8212054-B0CA-427E-B098-FF944B44F840}"/>
              </a:ext>
            </a:extLst>
          </p:cNvPr>
          <p:cNvSpPr txBox="1"/>
          <p:nvPr/>
        </p:nvSpPr>
        <p:spPr>
          <a:xfrm>
            <a:off x="672353" y="2157157"/>
            <a:ext cx="11519647" cy="3539430"/>
          </a:xfrm>
          <a:prstGeom prst="rect">
            <a:avLst/>
          </a:prstGeom>
          <a:noFill/>
        </p:spPr>
        <p:txBody>
          <a:bodyPr wrap="square" rtlCol="0">
            <a:spAutoFit/>
          </a:bodyPr>
          <a:lstStyle/>
          <a:p>
            <a:pPr marL="457200" indent="-457200">
              <a:buFont typeface="Wingdings" panose="05000000000000000000" pitchFamily="2" charset="2"/>
              <a:buChar char="Ø"/>
            </a:pPr>
            <a:r>
              <a:rPr lang="en-US" sz="2800" dirty="0">
                <a:solidFill>
                  <a:schemeClr val="accent5">
                    <a:lumMod val="50000"/>
                  </a:schemeClr>
                </a:solidFill>
                <a:latin typeface="Centaur" panose="02030504050205020304" pitchFamily="18" charset="0"/>
              </a:rPr>
              <a:t>Outliers are observations that are significantly different from other data points, which is either very small or large.</a:t>
            </a:r>
          </a:p>
          <a:p>
            <a:pPr marL="457200" indent="-457200">
              <a:buFont typeface="Wingdings" panose="05000000000000000000" pitchFamily="2" charset="2"/>
              <a:buChar char="Ø"/>
            </a:pPr>
            <a:endParaRPr lang="en-US" sz="2800" dirty="0">
              <a:solidFill>
                <a:schemeClr val="accent5">
                  <a:lumMod val="50000"/>
                </a:schemeClr>
              </a:solidFill>
              <a:latin typeface="Centaur" panose="02030504050205020304" pitchFamily="18" charset="0"/>
            </a:endParaRPr>
          </a:p>
          <a:p>
            <a:pPr marL="457200" indent="-457200">
              <a:buFont typeface="Wingdings" panose="05000000000000000000" pitchFamily="2" charset="2"/>
              <a:buChar char="Ø"/>
            </a:pPr>
            <a:r>
              <a:rPr lang="en-US" sz="2800" dirty="0">
                <a:solidFill>
                  <a:schemeClr val="accent5">
                    <a:lumMod val="50000"/>
                  </a:schemeClr>
                </a:solidFill>
                <a:latin typeface="Centaur" panose="02030504050205020304" pitchFamily="18" charset="0"/>
              </a:rPr>
              <a:t>Thus can affect the overall observation made from the data series. </a:t>
            </a:r>
          </a:p>
          <a:p>
            <a:pPr marL="457200" indent="-457200">
              <a:buFont typeface="Wingdings" panose="05000000000000000000" pitchFamily="2" charset="2"/>
              <a:buChar char="Ø"/>
            </a:pPr>
            <a:endParaRPr lang="en-US" sz="2800" dirty="0">
              <a:solidFill>
                <a:schemeClr val="accent5">
                  <a:lumMod val="50000"/>
                </a:schemeClr>
              </a:solidFill>
              <a:latin typeface="Centaur" panose="02030504050205020304" pitchFamily="18" charset="0"/>
            </a:endParaRPr>
          </a:p>
          <a:p>
            <a:pPr marL="457200" indent="-457200">
              <a:buFont typeface="Wingdings" panose="05000000000000000000" pitchFamily="2" charset="2"/>
              <a:buChar char="Ø"/>
            </a:pPr>
            <a:r>
              <a:rPr lang="en-US" sz="2800" dirty="0">
                <a:solidFill>
                  <a:schemeClr val="accent5">
                    <a:lumMod val="50000"/>
                  </a:schemeClr>
                </a:solidFill>
                <a:latin typeface="Centaur" panose="02030504050205020304" pitchFamily="18" charset="0"/>
              </a:rPr>
              <a:t>Even the best machine learning algorithms will underperform if outliers are not cleaned from the data because outliers can adversely affect the training process of a machine learning algorithm, resulting in a loss of accuracy.</a:t>
            </a:r>
            <a:endParaRPr lang="en-IN" sz="2800" dirty="0">
              <a:solidFill>
                <a:schemeClr val="accent5">
                  <a:lumMod val="50000"/>
                </a:schemeClr>
              </a:solidFill>
              <a:latin typeface="Centaur" panose="02030504050205020304" pitchFamily="18" charset="0"/>
            </a:endParaRPr>
          </a:p>
        </p:txBody>
      </p:sp>
    </p:spTree>
    <p:extLst>
      <p:ext uri="{BB962C8B-B14F-4D97-AF65-F5344CB8AC3E}">
        <p14:creationId xmlns:p14="http://schemas.microsoft.com/office/powerpoint/2010/main" val="42639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7EA7616B-5E15-4D3D-9DD0-3EBC2386A8F6}"/>
              </a:ext>
            </a:extLst>
          </p:cNvPr>
          <p:cNvSpPr txBox="1"/>
          <p:nvPr/>
        </p:nvSpPr>
        <p:spPr>
          <a:xfrm>
            <a:off x="3801035" y="-95274"/>
            <a:ext cx="4796117" cy="1323439"/>
          </a:xfrm>
          <a:prstGeom prst="rect">
            <a:avLst/>
          </a:prstGeom>
          <a:noFill/>
        </p:spPr>
        <p:txBody>
          <a:bodyPr wrap="square" rtlCol="0">
            <a:spAutoFit/>
          </a:bodyPr>
          <a:lstStyle/>
          <a:p>
            <a:r>
              <a:rPr lang="en-US" sz="8000" b="1" dirty="0">
                <a:solidFill>
                  <a:schemeClr val="accent1">
                    <a:lumMod val="50000"/>
                  </a:schemeClr>
                </a:solidFill>
                <a:latin typeface="Centaur" panose="02030504050205020304" pitchFamily="18" charset="0"/>
              </a:rPr>
              <a:t>Boxplot</a:t>
            </a:r>
            <a:endParaRPr lang="en-IN" sz="8000" b="1" dirty="0">
              <a:solidFill>
                <a:schemeClr val="accent1">
                  <a:lumMod val="50000"/>
                </a:schemeClr>
              </a:solidFill>
              <a:latin typeface="Centaur" panose="02030504050205020304" pitchFamily="18" charset="0"/>
            </a:endParaRPr>
          </a:p>
        </p:txBody>
      </p:sp>
      <p:pic>
        <p:nvPicPr>
          <p:cNvPr id="5" name="Picture 4">
            <a:extLst>
              <a:ext uri="{FF2B5EF4-FFF2-40B4-BE49-F238E27FC236}">
                <a16:creationId xmlns:a16="http://schemas.microsoft.com/office/drawing/2014/main" id="{B378371A-D110-43ED-BBA1-8BCBBB17E7D2}"/>
              </a:ext>
            </a:extLst>
          </p:cNvPr>
          <p:cNvPicPr>
            <a:picLocks noChangeAspect="1"/>
          </p:cNvPicPr>
          <p:nvPr/>
        </p:nvPicPr>
        <p:blipFill rotWithShape="1">
          <a:blip r:embed="rId3">
            <a:extLst>
              <a:ext uri="{28A0092B-C50C-407E-A947-70E740481C1C}">
                <a14:useLocalDpi xmlns:a14="http://schemas.microsoft.com/office/drawing/2010/main" val="0"/>
              </a:ext>
            </a:extLst>
          </a:blip>
          <a:srcRect l="7132" t="26278" r="37074" b="9150"/>
          <a:stretch/>
        </p:blipFill>
        <p:spPr>
          <a:xfrm>
            <a:off x="4993341" y="1622612"/>
            <a:ext cx="6822142" cy="4840941"/>
          </a:xfrm>
          <a:prstGeom prst="rect">
            <a:avLst/>
          </a:prstGeom>
        </p:spPr>
      </p:pic>
      <p:sp>
        <p:nvSpPr>
          <p:cNvPr id="6" name="TextBox 5">
            <a:extLst>
              <a:ext uri="{FF2B5EF4-FFF2-40B4-BE49-F238E27FC236}">
                <a16:creationId xmlns:a16="http://schemas.microsoft.com/office/drawing/2014/main" id="{239B25CA-2D0E-4980-8DD1-511CE68CDFF2}"/>
              </a:ext>
            </a:extLst>
          </p:cNvPr>
          <p:cNvSpPr txBox="1"/>
          <p:nvPr/>
        </p:nvSpPr>
        <p:spPr>
          <a:xfrm>
            <a:off x="224118" y="2327155"/>
            <a:ext cx="4249271" cy="3539430"/>
          </a:xfrm>
          <a:prstGeom prst="rect">
            <a:avLst/>
          </a:prstGeom>
          <a:noFill/>
        </p:spPr>
        <p:txBody>
          <a:bodyPr wrap="square" rtlCol="0">
            <a:spAutoFit/>
          </a:bodyPr>
          <a:lstStyle/>
          <a:p>
            <a:pPr algn="just"/>
            <a:r>
              <a:rPr lang="en-US" sz="2800" dirty="0">
                <a:solidFill>
                  <a:schemeClr val="accent5">
                    <a:lumMod val="50000"/>
                  </a:schemeClr>
                </a:solidFill>
                <a:latin typeface="Agency FB" panose="020B0503020202020204" pitchFamily="34" charset="0"/>
              </a:rPr>
              <a:t>The  very purpose of this diagram is to identify outliers and discard it from the data series before making any further observation so that the conclusion made from the study gives more accurate results not influenced by any extremes or abnormal  values.</a:t>
            </a:r>
            <a:endParaRPr lang="en-IN" sz="2800" dirty="0">
              <a:solidFill>
                <a:schemeClr val="accent5">
                  <a:lumMod val="50000"/>
                </a:schemeClr>
              </a:solidFill>
              <a:latin typeface="Agency FB" panose="020B0503020202020204" pitchFamily="34" charset="0"/>
            </a:endParaRPr>
          </a:p>
        </p:txBody>
      </p:sp>
    </p:spTree>
    <p:extLst>
      <p:ext uri="{BB962C8B-B14F-4D97-AF65-F5344CB8AC3E}">
        <p14:creationId xmlns:p14="http://schemas.microsoft.com/office/powerpoint/2010/main" val="4163777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D8ACC124-F2E2-4F9E-8276-CC08484CC4D6}"/>
              </a:ext>
            </a:extLst>
          </p:cNvPr>
          <p:cNvSpPr txBox="1"/>
          <p:nvPr/>
        </p:nvSpPr>
        <p:spPr>
          <a:xfrm>
            <a:off x="0" y="840458"/>
            <a:ext cx="7377953" cy="400110"/>
          </a:xfrm>
          <a:prstGeom prst="rect">
            <a:avLst/>
          </a:prstGeom>
          <a:noFill/>
        </p:spPr>
        <p:txBody>
          <a:bodyPr wrap="square" rtlCol="0">
            <a:spAutoFit/>
          </a:bodyPr>
          <a:lstStyle/>
          <a:p>
            <a:r>
              <a:rPr lang="en-US" sz="2000" u="sng" dirty="0">
                <a:solidFill>
                  <a:schemeClr val="accent5">
                    <a:lumMod val="50000"/>
                  </a:schemeClr>
                </a:solidFill>
                <a:latin typeface="Arial Rounded MT Bold" panose="020F0704030504030204" pitchFamily="34" charset="0"/>
              </a:rPr>
              <a:t>Data Preparation :-</a:t>
            </a:r>
            <a:endParaRPr lang="en-IN" sz="2000" u="sng" dirty="0">
              <a:solidFill>
                <a:schemeClr val="accent5">
                  <a:lumMod val="50000"/>
                </a:schemeClr>
              </a:solidFill>
              <a:latin typeface="Arial Rounded MT Bold" panose="020F0704030504030204" pitchFamily="34" charset="0"/>
            </a:endParaRPr>
          </a:p>
        </p:txBody>
      </p:sp>
      <p:sp>
        <p:nvSpPr>
          <p:cNvPr id="4" name="TextBox 3">
            <a:extLst>
              <a:ext uri="{FF2B5EF4-FFF2-40B4-BE49-F238E27FC236}">
                <a16:creationId xmlns:a16="http://schemas.microsoft.com/office/drawing/2014/main" id="{9D97B23C-6BEE-481A-BB96-88988E07F082}"/>
              </a:ext>
            </a:extLst>
          </p:cNvPr>
          <p:cNvSpPr txBox="1"/>
          <p:nvPr/>
        </p:nvSpPr>
        <p:spPr>
          <a:xfrm>
            <a:off x="5638800" y="2756647"/>
            <a:ext cx="914400" cy="914400"/>
          </a:xfrm>
          <a:prstGeom prst="rect">
            <a:avLst/>
          </a:prstGeom>
          <a:noFill/>
        </p:spPr>
        <p:txBody>
          <a:bodyPr wrap="square" rtlCol="0">
            <a:spAutoFit/>
          </a:bodyPr>
          <a:lstStyle/>
          <a:p>
            <a:endParaRPr lang="en-IN" dirty="0"/>
          </a:p>
        </p:txBody>
      </p:sp>
      <p:pic>
        <p:nvPicPr>
          <p:cNvPr id="11" name="Picture 10">
            <a:extLst>
              <a:ext uri="{FF2B5EF4-FFF2-40B4-BE49-F238E27FC236}">
                <a16:creationId xmlns:a16="http://schemas.microsoft.com/office/drawing/2014/main" id="{AA18B2F2-6B6D-45F3-9DBB-FDCC6770A404}"/>
              </a:ext>
            </a:extLst>
          </p:cNvPr>
          <p:cNvPicPr>
            <a:picLocks noChangeAspect="1"/>
          </p:cNvPicPr>
          <p:nvPr/>
        </p:nvPicPr>
        <p:blipFill rotWithShape="1">
          <a:blip r:embed="rId3">
            <a:extLst>
              <a:ext uri="{28A0092B-C50C-407E-A947-70E740481C1C}">
                <a14:useLocalDpi xmlns:a14="http://schemas.microsoft.com/office/drawing/2010/main" val="0"/>
              </a:ext>
            </a:extLst>
          </a:blip>
          <a:srcRect l="18995" t="24544" r="13823" b="23675"/>
          <a:stretch/>
        </p:blipFill>
        <p:spPr>
          <a:xfrm>
            <a:off x="2354109" y="2742498"/>
            <a:ext cx="9452408" cy="4069558"/>
          </a:xfrm>
          <a:prstGeom prst="rect">
            <a:avLst/>
          </a:prstGeom>
        </p:spPr>
      </p:pic>
      <p:pic>
        <p:nvPicPr>
          <p:cNvPr id="6" name="Picture 5">
            <a:extLst>
              <a:ext uri="{FF2B5EF4-FFF2-40B4-BE49-F238E27FC236}">
                <a16:creationId xmlns:a16="http://schemas.microsoft.com/office/drawing/2014/main" id="{6C944CD5-C3E0-4BF5-A2D0-4DE0500AD131}"/>
              </a:ext>
            </a:extLst>
          </p:cNvPr>
          <p:cNvPicPr>
            <a:picLocks noChangeAspect="1"/>
          </p:cNvPicPr>
          <p:nvPr/>
        </p:nvPicPr>
        <p:blipFill rotWithShape="1">
          <a:blip r:embed="rId4">
            <a:extLst>
              <a:ext uri="{28A0092B-C50C-407E-A947-70E740481C1C}">
                <a14:useLocalDpi xmlns:a14="http://schemas.microsoft.com/office/drawing/2010/main" val="0"/>
              </a:ext>
            </a:extLst>
          </a:blip>
          <a:srcRect l="9776" t="51485" r="15753" b="8565"/>
          <a:stretch/>
        </p:blipFill>
        <p:spPr>
          <a:xfrm>
            <a:off x="2551333" y="63874"/>
            <a:ext cx="9115360" cy="2550460"/>
          </a:xfrm>
          <a:prstGeom prst="rect">
            <a:avLst/>
          </a:prstGeom>
        </p:spPr>
      </p:pic>
    </p:spTree>
    <p:extLst>
      <p:ext uri="{BB962C8B-B14F-4D97-AF65-F5344CB8AC3E}">
        <p14:creationId xmlns:p14="http://schemas.microsoft.com/office/powerpoint/2010/main" val="107830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A9A9BC3A-F1F3-4592-B31C-C8325402CE53}"/>
              </a:ext>
            </a:extLst>
          </p:cNvPr>
          <p:cNvPicPr>
            <a:picLocks noChangeAspect="1"/>
          </p:cNvPicPr>
          <p:nvPr/>
        </p:nvPicPr>
        <p:blipFill rotWithShape="1">
          <a:blip r:embed="rId3">
            <a:extLst>
              <a:ext uri="{28A0092B-C50C-407E-A947-70E740481C1C}">
                <a14:useLocalDpi xmlns:a14="http://schemas.microsoft.com/office/drawing/2010/main" val="0"/>
              </a:ext>
            </a:extLst>
          </a:blip>
          <a:srcRect l="9430" t="28281" r="14529" b="35453"/>
          <a:stretch/>
        </p:blipFill>
        <p:spPr>
          <a:xfrm>
            <a:off x="788895" y="1658472"/>
            <a:ext cx="9601199" cy="3285564"/>
          </a:xfrm>
          <a:prstGeom prst="rect">
            <a:avLst/>
          </a:prstGeom>
        </p:spPr>
      </p:pic>
    </p:spTree>
    <p:extLst>
      <p:ext uri="{BB962C8B-B14F-4D97-AF65-F5344CB8AC3E}">
        <p14:creationId xmlns:p14="http://schemas.microsoft.com/office/powerpoint/2010/main" val="4121209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80531A7-58CC-419C-82F5-EC6CC5336BA3}"/>
              </a:ext>
            </a:extLst>
          </p:cNvPr>
          <p:cNvSpPr txBox="1"/>
          <p:nvPr/>
        </p:nvSpPr>
        <p:spPr>
          <a:xfrm>
            <a:off x="573743" y="817219"/>
            <a:ext cx="10246658" cy="5509200"/>
          </a:xfrm>
          <a:prstGeom prst="rect">
            <a:avLst/>
          </a:prstGeom>
          <a:noFill/>
        </p:spPr>
        <p:txBody>
          <a:bodyPr wrap="square">
            <a:spAutoFit/>
          </a:bodyPr>
          <a:lstStyle/>
          <a:p>
            <a:r>
              <a:rPr lang="en-IN" sz="3200" dirty="0">
                <a:solidFill>
                  <a:schemeClr val="accent5">
                    <a:lumMod val="50000"/>
                  </a:schemeClr>
                </a:solidFill>
                <a:latin typeface="Arial Rounded MT Bold" panose="020F0704030504030204" pitchFamily="34" charset="0"/>
              </a:rPr>
              <a:t>Independent and Dependent Variables (X and y): In machine learning, X represents the independent variables (features) that are used to make predictions, and y represents the dependent variable (target) that you want to predict.</a:t>
            </a:r>
          </a:p>
          <a:p>
            <a:endParaRPr lang="en-IN" sz="3200" dirty="0">
              <a:solidFill>
                <a:schemeClr val="accent5">
                  <a:lumMod val="50000"/>
                </a:schemeClr>
              </a:solidFill>
              <a:latin typeface="Arial Rounded MT Bold" panose="020F0704030504030204" pitchFamily="34" charset="0"/>
            </a:endParaRPr>
          </a:p>
          <a:p>
            <a:r>
              <a:rPr lang="en-IN" sz="3200" dirty="0">
                <a:solidFill>
                  <a:schemeClr val="accent5">
                    <a:lumMod val="50000"/>
                  </a:schemeClr>
                </a:solidFill>
                <a:latin typeface="Arial Rounded MT Bold" panose="020F0704030504030204" pitchFamily="34" charset="0"/>
              </a:rPr>
              <a:t> Train-Test Split (</a:t>
            </a:r>
            <a:r>
              <a:rPr lang="en-IN" sz="3200" dirty="0" err="1">
                <a:solidFill>
                  <a:schemeClr val="accent5">
                    <a:lumMod val="50000"/>
                  </a:schemeClr>
                </a:solidFill>
                <a:latin typeface="Arial Rounded MT Bold" panose="020F0704030504030204" pitchFamily="34" charset="0"/>
              </a:rPr>
              <a:t>train_test_split</a:t>
            </a:r>
            <a:r>
              <a:rPr lang="en-IN" sz="3200" dirty="0">
                <a:solidFill>
                  <a:schemeClr val="accent5">
                    <a:lumMod val="50000"/>
                  </a:schemeClr>
                </a:solidFill>
                <a:latin typeface="Arial Rounded MT Bold" panose="020F0704030504030204" pitchFamily="34" charset="0"/>
              </a:rPr>
              <a:t>): This is a common step in machine learning where you split your data into training and testing sets. The training set is used to train the model, while the testing set is used to evaluate its performance.</a:t>
            </a:r>
          </a:p>
        </p:txBody>
      </p:sp>
    </p:spTree>
    <p:extLst>
      <p:ext uri="{BB962C8B-B14F-4D97-AF65-F5344CB8AC3E}">
        <p14:creationId xmlns:p14="http://schemas.microsoft.com/office/powerpoint/2010/main" val="3126298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CC0DC77-3A03-45D6-96CA-BE7E1767E0D0}"/>
              </a:ext>
            </a:extLst>
          </p:cNvPr>
          <p:cNvPicPr>
            <a:picLocks noChangeAspect="1"/>
          </p:cNvPicPr>
          <p:nvPr/>
        </p:nvPicPr>
        <p:blipFill rotWithShape="1">
          <a:blip r:embed="rId3">
            <a:extLst>
              <a:ext uri="{28A0092B-C50C-407E-A947-70E740481C1C}">
                <a14:useLocalDpi xmlns:a14="http://schemas.microsoft.com/office/drawing/2010/main" val="0"/>
              </a:ext>
            </a:extLst>
          </a:blip>
          <a:srcRect l="10662" t="26273" r="13823" b="17387"/>
          <a:stretch/>
        </p:blipFill>
        <p:spPr>
          <a:xfrm>
            <a:off x="322729" y="1694327"/>
            <a:ext cx="11022472" cy="4625789"/>
          </a:xfrm>
          <a:prstGeom prst="rect">
            <a:avLst/>
          </a:prstGeom>
        </p:spPr>
      </p:pic>
      <p:sp>
        <p:nvSpPr>
          <p:cNvPr id="2" name="TextBox 1">
            <a:extLst>
              <a:ext uri="{FF2B5EF4-FFF2-40B4-BE49-F238E27FC236}">
                <a16:creationId xmlns:a16="http://schemas.microsoft.com/office/drawing/2014/main" id="{BCD90D6F-CC9B-41D4-925F-AFA8A4952FE6}"/>
              </a:ext>
            </a:extLst>
          </p:cNvPr>
          <p:cNvSpPr txBox="1"/>
          <p:nvPr/>
        </p:nvSpPr>
        <p:spPr>
          <a:xfrm>
            <a:off x="80681" y="585554"/>
            <a:ext cx="6840071" cy="523220"/>
          </a:xfrm>
          <a:prstGeom prst="rect">
            <a:avLst/>
          </a:prstGeom>
          <a:noFill/>
        </p:spPr>
        <p:txBody>
          <a:bodyPr wrap="square" rtlCol="0">
            <a:spAutoFit/>
          </a:bodyPr>
          <a:lstStyle/>
          <a:p>
            <a:r>
              <a:rPr lang="en-US" sz="2800" b="1" dirty="0">
                <a:solidFill>
                  <a:schemeClr val="accent5">
                    <a:lumMod val="50000"/>
                  </a:schemeClr>
                </a:solidFill>
                <a:latin typeface="Arial Rounded MT Bold" panose="020F0704030504030204" pitchFamily="34" charset="0"/>
              </a:rPr>
              <a:t>Splitting the data into train and test :-</a:t>
            </a:r>
            <a:endParaRPr lang="en-IN" sz="2800" b="1" dirty="0">
              <a:solidFill>
                <a:schemeClr val="accent5">
                  <a:lumMod val="50000"/>
                </a:schemeClr>
              </a:solidFill>
              <a:latin typeface="Arial Rounded MT Bold" panose="020F0704030504030204" pitchFamily="34" charset="0"/>
            </a:endParaRPr>
          </a:p>
        </p:txBody>
      </p:sp>
      <p:sp>
        <p:nvSpPr>
          <p:cNvPr id="6" name="TextBox 5">
            <a:extLst>
              <a:ext uri="{FF2B5EF4-FFF2-40B4-BE49-F238E27FC236}">
                <a16:creationId xmlns:a16="http://schemas.microsoft.com/office/drawing/2014/main" id="{25C1257B-1258-44EF-8007-DE490BC2DC23}"/>
              </a:ext>
            </a:extLst>
          </p:cNvPr>
          <p:cNvSpPr txBox="1"/>
          <p:nvPr/>
        </p:nvSpPr>
        <p:spPr>
          <a:xfrm>
            <a:off x="6714565" y="537884"/>
            <a:ext cx="6069106" cy="830997"/>
          </a:xfrm>
          <a:prstGeom prst="rect">
            <a:avLst/>
          </a:prstGeom>
          <a:noFill/>
        </p:spPr>
        <p:txBody>
          <a:bodyPr wrap="square">
            <a:spAutoFit/>
          </a:bodyPr>
          <a:lstStyle/>
          <a:p>
            <a:r>
              <a:rPr lang="en-US" sz="2400" dirty="0">
                <a:solidFill>
                  <a:schemeClr val="accent1">
                    <a:lumMod val="50000"/>
                  </a:schemeClr>
                </a:solidFill>
              </a:rPr>
              <a:t>Divide  the data into attributes and labels </a:t>
            </a:r>
            <a:r>
              <a:rPr lang="en-IN" sz="2400" dirty="0">
                <a:solidFill>
                  <a:schemeClr val="accent1">
                    <a:lumMod val="50000"/>
                  </a:schemeClr>
                </a:solidFill>
              </a:rPr>
              <a:t>.</a:t>
            </a:r>
          </a:p>
          <a:p>
            <a:r>
              <a:rPr lang="en-IN" sz="2400" dirty="0">
                <a:solidFill>
                  <a:schemeClr val="accent1">
                    <a:lumMod val="50000"/>
                  </a:schemeClr>
                </a:solidFill>
              </a:rPr>
              <a:t>Separate the train and test set.</a:t>
            </a:r>
            <a:endParaRPr lang="en-US" sz="2400" dirty="0">
              <a:solidFill>
                <a:schemeClr val="accent1">
                  <a:lumMod val="50000"/>
                </a:schemeClr>
              </a:solidFill>
            </a:endParaRPr>
          </a:p>
        </p:txBody>
      </p:sp>
    </p:spTree>
    <p:extLst>
      <p:ext uri="{BB962C8B-B14F-4D97-AF65-F5344CB8AC3E}">
        <p14:creationId xmlns:p14="http://schemas.microsoft.com/office/powerpoint/2010/main" val="3911921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5605070-D892-4F97-B7B0-6A137282E21F}"/>
              </a:ext>
            </a:extLst>
          </p:cNvPr>
          <p:cNvSpPr txBox="1"/>
          <p:nvPr/>
        </p:nvSpPr>
        <p:spPr>
          <a:xfrm>
            <a:off x="833717" y="447887"/>
            <a:ext cx="9798424" cy="5693866"/>
          </a:xfrm>
          <a:prstGeom prst="rect">
            <a:avLst/>
          </a:prstGeom>
          <a:noFill/>
        </p:spPr>
        <p:txBody>
          <a:bodyPr wrap="square">
            <a:spAutoFit/>
          </a:bodyPr>
          <a:lstStyle/>
          <a:p>
            <a:pPr marL="342900" indent="-342900">
              <a:buFont typeface="Wingdings" panose="05000000000000000000" pitchFamily="2" charset="2"/>
              <a:buChar char="q"/>
            </a:pPr>
            <a:r>
              <a:rPr lang="en-IN" sz="2400" dirty="0">
                <a:solidFill>
                  <a:schemeClr val="accent1">
                    <a:lumMod val="75000"/>
                  </a:schemeClr>
                </a:solidFill>
              </a:rPr>
              <a:t> </a:t>
            </a:r>
            <a:r>
              <a:rPr lang="en-IN" sz="4000" b="1" dirty="0">
                <a:solidFill>
                  <a:schemeClr val="accent1">
                    <a:lumMod val="75000"/>
                  </a:schemeClr>
                </a:solidFill>
                <a:latin typeface="Broadway" panose="04040905080B02020502" pitchFamily="82" charset="0"/>
              </a:rPr>
              <a:t>Model Building:</a:t>
            </a:r>
          </a:p>
          <a:p>
            <a:r>
              <a:rPr lang="en-IN" sz="2400" dirty="0">
                <a:solidFill>
                  <a:schemeClr val="accent5">
                    <a:lumMod val="75000"/>
                  </a:schemeClr>
                </a:solidFill>
              </a:rPr>
              <a:t>   - </a:t>
            </a:r>
            <a:r>
              <a:rPr lang="en-IN" sz="2400" dirty="0">
                <a:solidFill>
                  <a:schemeClr val="accent5">
                    <a:lumMod val="75000"/>
                  </a:schemeClr>
                </a:solidFill>
                <a:latin typeface="Bodoni MT" panose="02070603080606020203" pitchFamily="18" charset="0"/>
              </a:rPr>
              <a:t>The ML code uses a linear regression model, which assumes a linear relationship between the features and the target variable.</a:t>
            </a:r>
          </a:p>
          <a:p>
            <a:r>
              <a:rPr lang="en-IN" sz="2400" dirty="0">
                <a:solidFill>
                  <a:schemeClr val="accent5">
                    <a:lumMod val="75000"/>
                  </a:schemeClr>
                </a:solidFill>
                <a:latin typeface="Bodoni MT" panose="02070603080606020203" pitchFamily="18" charset="0"/>
              </a:rPr>
              <a:t>   - The model is trained using the training data, and the coefficients and intercept are calculated to represent the relationship between the features and the target variable.</a:t>
            </a:r>
          </a:p>
          <a:p>
            <a:endParaRPr lang="en-IN" sz="2400" dirty="0"/>
          </a:p>
          <a:p>
            <a:pPr marL="342900" indent="-342900">
              <a:buFont typeface="Wingdings" panose="05000000000000000000" pitchFamily="2" charset="2"/>
              <a:buChar char="q"/>
            </a:pPr>
            <a:r>
              <a:rPr lang="en-IN" sz="2400" dirty="0"/>
              <a:t> </a:t>
            </a:r>
            <a:r>
              <a:rPr lang="en-IN" sz="3600" b="1" dirty="0">
                <a:solidFill>
                  <a:schemeClr val="accent1">
                    <a:lumMod val="75000"/>
                  </a:schemeClr>
                </a:solidFill>
                <a:latin typeface="Broadway" panose="04040905080B02020502" pitchFamily="82" charset="0"/>
              </a:rPr>
              <a:t>Model Evaluation:</a:t>
            </a:r>
          </a:p>
          <a:p>
            <a:r>
              <a:rPr lang="en-IN" sz="2400" dirty="0"/>
              <a:t>   </a:t>
            </a:r>
            <a:r>
              <a:rPr lang="en-IN" sz="2400" dirty="0">
                <a:solidFill>
                  <a:schemeClr val="accent5">
                    <a:lumMod val="75000"/>
                  </a:schemeClr>
                </a:solidFill>
              </a:rPr>
              <a:t>- </a:t>
            </a:r>
            <a:r>
              <a:rPr lang="en-IN" sz="2400" dirty="0">
                <a:solidFill>
                  <a:schemeClr val="accent5">
                    <a:lumMod val="75000"/>
                  </a:schemeClr>
                </a:solidFill>
                <a:latin typeface="Bodoni MT" panose="02070603080606020203" pitchFamily="18" charset="0"/>
              </a:rPr>
              <a:t>The R-squared score is a metric that measures the proportion of the variance in the target variable that is predictable from the features. A higher R-squared score indicates a better fit of the model to the data.</a:t>
            </a:r>
          </a:p>
          <a:p>
            <a:r>
              <a:rPr lang="en-IN" sz="2400" dirty="0">
                <a:solidFill>
                  <a:schemeClr val="accent5">
                    <a:lumMod val="75000"/>
                  </a:schemeClr>
                </a:solidFill>
                <a:latin typeface="Bodoni MT" panose="02070603080606020203" pitchFamily="18" charset="0"/>
              </a:rPr>
              <a:t>   - The mean squared error (MSE) measures the average squared difference between the predicted and actual values. A lower MSE indicates better accuracy of the model.</a:t>
            </a:r>
          </a:p>
        </p:txBody>
      </p:sp>
    </p:spTree>
    <p:extLst>
      <p:ext uri="{BB962C8B-B14F-4D97-AF65-F5344CB8AC3E}">
        <p14:creationId xmlns:p14="http://schemas.microsoft.com/office/powerpoint/2010/main" val="115019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3B5729E8-60A8-48A5-8F83-88797678CF24}"/>
              </a:ext>
            </a:extLst>
          </p:cNvPr>
          <p:cNvSpPr txBox="1"/>
          <p:nvPr/>
        </p:nvSpPr>
        <p:spPr>
          <a:xfrm>
            <a:off x="349624" y="1808952"/>
            <a:ext cx="11492752" cy="4524315"/>
          </a:xfrm>
          <a:prstGeom prst="rect">
            <a:avLst/>
          </a:prstGeom>
          <a:noFill/>
        </p:spPr>
        <p:txBody>
          <a:bodyPr wrap="square">
            <a:spAutoFit/>
          </a:bodyPr>
          <a:lstStyle/>
          <a:p>
            <a:r>
              <a:rPr lang="en-IN" sz="2400" dirty="0">
                <a:solidFill>
                  <a:schemeClr val="accent5">
                    <a:lumMod val="75000"/>
                  </a:schemeClr>
                </a:solidFill>
                <a:latin typeface="Calisto MT" panose="02040603050505030304" pitchFamily="18" charset="0"/>
              </a:rPr>
              <a:t>Linear regression is one of the easiest and most popular Machine Learning algorithms. It is a statistical method that is used for predictive analysis. Linear regression makes predictions for continuous/real or numeric variables such as sales, salary, age, product price, etc.</a:t>
            </a:r>
          </a:p>
          <a:p>
            <a:endParaRPr lang="en-IN" sz="2400" dirty="0">
              <a:solidFill>
                <a:schemeClr val="accent5">
                  <a:lumMod val="75000"/>
                </a:schemeClr>
              </a:solidFill>
              <a:latin typeface="Calisto MT" panose="02040603050505030304" pitchFamily="18" charset="0"/>
            </a:endParaRPr>
          </a:p>
          <a:p>
            <a:r>
              <a:rPr lang="en-IN" sz="2400" dirty="0">
                <a:solidFill>
                  <a:schemeClr val="accent5">
                    <a:lumMod val="75000"/>
                  </a:schemeClr>
                </a:solidFill>
                <a:latin typeface="Calisto MT" panose="02040603050505030304" pitchFamily="18" charset="0"/>
              </a:rPr>
              <a:t>Linear regression algorithm shows a linear relationship between a dependent (y) and one or more independent (y) variables, hence called as linear regression. Since linear regression shows the linear relationship, which means it finds how the value of the dependent variable is changing according to the value of the independent variable.</a:t>
            </a:r>
          </a:p>
          <a:p>
            <a:endParaRPr lang="en-IN" sz="2400" dirty="0">
              <a:solidFill>
                <a:schemeClr val="accent5">
                  <a:lumMod val="75000"/>
                </a:schemeClr>
              </a:solidFill>
              <a:latin typeface="Calisto MT" panose="02040603050505030304" pitchFamily="18" charset="0"/>
            </a:endParaRPr>
          </a:p>
          <a:p>
            <a:r>
              <a:rPr lang="en-IN" sz="2400" dirty="0">
                <a:solidFill>
                  <a:schemeClr val="accent5">
                    <a:lumMod val="75000"/>
                  </a:schemeClr>
                </a:solidFill>
                <a:latin typeface="Calisto MT" panose="02040603050505030304" pitchFamily="18" charset="0"/>
              </a:rPr>
              <a:t>The linear regression model provides a sloped straight line representing the relationship between the variables.</a:t>
            </a:r>
          </a:p>
        </p:txBody>
      </p:sp>
      <p:sp>
        <p:nvSpPr>
          <p:cNvPr id="6" name="TextBox 5">
            <a:extLst>
              <a:ext uri="{FF2B5EF4-FFF2-40B4-BE49-F238E27FC236}">
                <a16:creationId xmlns:a16="http://schemas.microsoft.com/office/drawing/2014/main" id="{1C8B3DDE-1B61-445D-B1AA-EFF147827869}"/>
              </a:ext>
            </a:extLst>
          </p:cNvPr>
          <p:cNvSpPr txBox="1"/>
          <p:nvPr/>
        </p:nvSpPr>
        <p:spPr>
          <a:xfrm>
            <a:off x="3146611" y="268557"/>
            <a:ext cx="6167718" cy="1015663"/>
          </a:xfrm>
          <a:prstGeom prst="rect">
            <a:avLst/>
          </a:prstGeom>
          <a:noFill/>
        </p:spPr>
        <p:txBody>
          <a:bodyPr wrap="square">
            <a:spAutoFit/>
          </a:bodyPr>
          <a:lstStyle/>
          <a:p>
            <a:r>
              <a:rPr lang="en-IN" sz="6000" u="sng" dirty="0">
                <a:solidFill>
                  <a:schemeClr val="accent1">
                    <a:lumMod val="75000"/>
                  </a:schemeClr>
                </a:solidFill>
                <a:latin typeface="Bernard MT Condensed" panose="02050806060905020404" pitchFamily="18" charset="0"/>
              </a:rPr>
              <a:t>Linear regression </a:t>
            </a:r>
          </a:p>
        </p:txBody>
      </p:sp>
    </p:spTree>
    <p:extLst>
      <p:ext uri="{BB962C8B-B14F-4D97-AF65-F5344CB8AC3E}">
        <p14:creationId xmlns:p14="http://schemas.microsoft.com/office/powerpoint/2010/main" val="391583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BD263CB6-B0B0-4B42-989D-B050D8E475CF}"/>
              </a:ext>
            </a:extLst>
          </p:cNvPr>
          <p:cNvSpPr txBox="1"/>
          <p:nvPr/>
        </p:nvSpPr>
        <p:spPr>
          <a:xfrm>
            <a:off x="367552" y="458956"/>
            <a:ext cx="10650070" cy="5940088"/>
          </a:xfrm>
          <a:prstGeom prst="rect">
            <a:avLst/>
          </a:prstGeom>
          <a:noFill/>
        </p:spPr>
        <p:txBody>
          <a:bodyPr wrap="square">
            <a:spAutoFit/>
          </a:bodyPr>
          <a:lstStyle/>
          <a:p>
            <a:pPr algn="just"/>
            <a:r>
              <a:rPr lang="en-IN" sz="2000" dirty="0">
                <a:solidFill>
                  <a:schemeClr val="accent1">
                    <a:lumMod val="75000"/>
                  </a:schemeClr>
                </a:solidFill>
                <a:latin typeface="Baskerville Old Face" panose="02020602080505020303" pitchFamily="18" charset="0"/>
              </a:rPr>
              <a:t>The importance of using linear regression for this model is that it allows us to establish a relationship between the "close" column and the target variable, which is the "25 days up" column indicating whether the price will increase or not. </a:t>
            </a:r>
          </a:p>
          <a:p>
            <a:pPr algn="just"/>
            <a:endParaRPr lang="en-IN" sz="2000" dirty="0">
              <a:solidFill>
                <a:schemeClr val="accent1">
                  <a:lumMod val="75000"/>
                </a:schemeClr>
              </a:solidFill>
              <a:latin typeface="Baskerville Old Face" panose="02020602080505020303" pitchFamily="18" charset="0"/>
            </a:endParaRPr>
          </a:p>
          <a:p>
            <a:pPr algn="just"/>
            <a:r>
              <a:rPr lang="en-IN" sz="2000" dirty="0">
                <a:solidFill>
                  <a:schemeClr val="accent1">
                    <a:lumMod val="75000"/>
                  </a:schemeClr>
                </a:solidFill>
                <a:latin typeface="Baskerville Old Face" panose="02020602080505020303" pitchFamily="18" charset="0"/>
              </a:rPr>
              <a:t>Linear regression is a simple yet powerful technique that helps us understand the linear relationship between two variables. In this case, it helps us determine how changes in the closing price of Litecoin may be associated with the likelihood of an upward price movement in the next 25 days.</a:t>
            </a:r>
          </a:p>
          <a:p>
            <a:pPr algn="just"/>
            <a:endParaRPr lang="en-IN" sz="2000" dirty="0">
              <a:solidFill>
                <a:schemeClr val="accent1">
                  <a:lumMod val="75000"/>
                </a:schemeClr>
              </a:solidFill>
              <a:latin typeface="Baskerville Old Face" panose="02020602080505020303" pitchFamily="18" charset="0"/>
            </a:endParaRPr>
          </a:p>
          <a:p>
            <a:pPr algn="just"/>
            <a:r>
              <a:rPr lang="en-IN" sz="2000" dirty="0">
                <a:solidFill>
                  <a:schemeClr val="accent1">
                    <a:lumMod val="75000"/>
                  </a:schemeClr>
                </a:solidFill>
                <a:latin typeface="Baskerville Old Face" panose="02020602080505020303" pitchFamily="18" charset="0"/>
              </a:rPr>
              <a:t>By fitting a linear regression model to the data, we can estimate the coefficients that represent the strength and direction of the relationship. These coefficients provide insights into how much the closing price influences the probability of a price increase. </a:t>
            </a:r>
          </a:p>
          <a:p>
            <a:pPr algn="just"/>
            <a:endParaRPr lang="en-IN" sz="2000" dirty="0">
              <a:solidFill>
                <a:schemeClr val="accent1">
                  <a:lumMod val="75000"/>
                </a:schemeClr>
              </a:solidFill>
              <a:latin typeface="Baskerville Old Face" panose="02020602080505020303" pitchFamily="18" charset="0"/>
            </a:endParaRPr>
          </a:p>
          <a:p>
            <a:pPr algn="just"/>
            <a:r>
              <a:rPr lang="en-IN" sz="2000" dirty="0">
                <a:solidFill>
                  <a:schemeClr val="accent1">
                    <a:lumMod val="75000"/>
                  </a:schemeClr>
                </a:solidFill>
                <a:latin typeface="Baskerville Old Face" panose="02020602080505020303" pitchFamily="18" charset="0"/>
              </a:rPr>
              <a:t>Additionally, linear regression allows us to make predictions based on these estimated coefficients. We can input new values for the closing price and use the model to estimate the probability of an upward price movement in the next 25 days.</a:t>
            </a:r>
          </a:p>
          <a:p>
            <a:pPr algn="just"/>
            <a:endParaRPr lang="en-IN" sz="2000" dirty="0">
              <a:solidFill>
                <a:schemeClr val="accent1">
                  <a:lumMod val="75000"/>
                </a:schemeClr>
              </a:solidFill>
              <a:latin typeface="Baskerville Old Face" panose="02020602080505020303" pitchFamily="18" charset="0"/>
            </a:endParaRPr>
          </a:p>
          <a:p>
            <a:pPr algn="just"/>
            <a:r>
              <a:rPr lang="en-IN" sz="2000" dirty="0">
                <a:solidFill>
                  <a:schemeClr val="accent1">
                    <a:lumMod val="75000"/>
                  </a:schemeClr>
                </a:solidFill>
                <a:latin typeface="Baskerville Old Face" panose="02020602080505020303" pitchFamily="18" charset="0"/>
              </a:rPr>
              <a:t>Overall, linear regression is valuable for this model as it helps us understand the relationship between the closing price and the likelihood of a price increase, and enables us to make predictions based on this relationship.</a:t>
            </a:r>
          </a:p>
        </p:txBody>
      </p:sp>
    </p:spTree>
    <p:extLst>
      <p:ext uri="{BB962C8B-B14F-4D97-AF65-F5344CB8AC3E}">
        <p14:creationId xmlns:p14="http://schemas.microsoft.com/office/powerpoint/2010/main" val="1807032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Picture 5">
            <a:extLst>
              <a:ext uri="{FF2B5EF4-FFF2-40B4-BE49-F238E27FC236}">
                <a16:creationId xmlns:a16="http://schemas.microsoft.com/office/drawing/2014/main" id="{78502390-BCE7-47A6-AA75-C89291E1F912}"/>
              </a:ext>
            </a:extLst>
          </p:cNvPr>
          <p:cNvPicPr>
            <a:picLocks noChangeAspect="1"/>
          </p:cNvPicPr>
          <p:nvPr/>
        </p:nvPicPr>
        <p:blipFill rotWithShape="1">
          <a:blip r:embed="rId3">
            <a:extLst>
              <a:ext uri="{28A0092B-C50C-407E-A947-70E740481C1C}">
                <a14:useLocalDpi xmlns:a14="http://schemas.microsoft.com/office/drawing/2010/main" val="0"/>
              </a:ext>
            </a:extLst>
          </a:blip>
          <a:srcRect l="10074" t="23659" r="13823" b="6798"/>
          <a:stretch/>
        </p:blipFill>
        <p:spPr>
          <a:xfrm>
            <a:off x="555812" y="1231022"/>
            <a:ext cx="10354236" cy="5322177"/>
          </a:xfrm>
          <a:prstGeom prst="rect">
            <a:avLst/>
          </a:prstGeom>
        </p:spPr>
      </p:pic>
    </p:spTree>
    <p:extLst>
      <p:ext uri="{BB962C8B-B14F-4D97-AF65-F5344CB8AC3E}">
        <p14:creationId xmlns:p14="http://schemas.microsoft.com/office/powerpoint/2010/main" val="3807830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852"/>
            <a:ext cx="12192000" cy="6858000"/>
          </a:xfrm>
          <a:prstGeom prst="rect">
            <a:avLst/>
          </a:prstGeom>
        </p:spPr>
      </p:pic>
      <p:sp>
        <p:nvSpPr>
          <p:cNvPr id="4" name="TextBox 3">
            <a:extLst>
              <a:ext uri="{FF2B5EF4-FFF2-40B4-BE49-F238E27FC236}">
                <a16:creationId xmlns:a16="http://schemas.microsoft.com/office/drawing/2014/main" id="{4D82C897-6854-46CD-9287-6F94F840FD07}"/>
              </a:ext>
            </a:extLst>
          </p:cNvPr>
          <p:cNvSpPr txBox="1"/>
          <p:nvPr/>
        </p:nvSpPr>
        <p:spPr>
          <a:xfrm>
            <a:off x="1506071" y="1846661"/>
            <a:ext cx="6167718" cy="707886"/>
          </a:xfrm>
          <a:prstGeom prst="rect">
            <a:avLst/>
          </a:prstGeom>
          <a:noFill/>
        </p:spPr>
        <p:txBody>
          <a:bodyPr wrap="square">
            <a:spAutoFit/>
          </a:bodyPr>
          <a:lstStyle/>
          <a:p>
            <a:r>
              <a:rPr lang="en-IN" sz="4000" dirty="0">
                <a:solidFill>
                  <a:schemeClr val="accent5">
                    <a:lumMod val="75000"/>
                  </a:schemeClr>
                </a:solidFill>
              </a:rPr>
              <a:t>1. Introduction:</a:t>
            </a:r>
          </a:p>
        </p:txBody>
      </p:sp>
      <p:sp>
        <p:nvSpPr>
          <p:cNvPr id="6" name="TextBox 5">
            <a:extLst>
              <a:ext uri="{FF2B5EF4-FFF2-40B4-BE49-F238E27FC236}">
                <a16:creationId xmlns:a16="http://schemas.microsoft.com/office/drawing/2014/main" id="{F02BCEEA-3AE0-4F71-BBD5-9156293BBA6A}"/>
              </a:ext>
            </a:extLst>
          </p:cNvPr>
          <p:cNvSpPr txBox="1"/>
          <p:nvPr/>
        </p:nvSpPr>
        <p:spPr>
          <a:xfrm>
            <a:off x="1506071" y="2554547"/>
            <a:ext cx="6167718" cy="646331"/>
          </a:xfrm>
          <a:prstGeom prst="rect">
            <a:avLst/>
          </a:prstGeom>
          <a:noFill/>
        </p:spPr>
        <p:txBody>
          <a:bodyPr wrap="square">
            <a:spAutoFit/>
          </a:bodyPr>
          <a:lstStyle/>
          <a:p>
            <a:r>
              <a:rPr lang="en-IN" sz="3600" dirty="0">
                <a:solidFill>
                  <a:schemeClr val="accent5">
                    <a:lumMod val="75000"/>
                  </a:schemeClr>
                </a:solidFill>
              </a:rPr>
              <a:t>2. Data Preparation:</a:t>
            </a:r>
          </a:p>
        </p:txBody>
      </p:sp>
      <p:sp>
        <p:nvSpPr>
          <p:cNvPr id="8" name="TextBox 7">
            <a:extLst>
              <a:ext uri="{FF2B5EF4-FFF2-40B4-BE49-F238E27FC236}">
                <a16:creationId xmlns:a16="http://schemas.microsoft.com/office/drawing/2014/main" id="{100416FC-25A5-4C4A-9C71-49D5504E603C}"/>
              </a:ext>
            </a:extLst>
          </p:cNvPr>
          <p:cNvSpPr txBox="1"/>
          <p:nvPr/>
        </p:nvSpPr>
        <p:spPr>
          <a:xfrm>
            <a:off x="1506071" y="3333957"/>
            <a:ext cx="6167718" cy="646331"/>
          </a:xfrm>
          <a:prstGeom prst="rect">
            <a:avLst/>
          </a:prstGeom>
          <a:noFill/>
        </p:spPr>
        <p:txBody>
          <a:bodyPr wrap="square">
            <a:spAutoFit/>
          </a:bodyPr>
          <a:lstStyle/>
          <a:p>
            <a:r>
              <a:rPr lang="en-IN" sz="3600" dirty="0">
                <a:solidFill>
                  <a:schemeClr val="accent5">
                    <a:lumMod val="75000"/>
                  </a:schemeClr>
                </a:solidFill>
              </a:rPr>
              <a:t>3. Model Building:</a:t>
            </a:r>
          </a:p>
        </p:txBody>
      </p:sp>
      <p:sp>
        <p:nvSpPr>
          <p:cNvPr id="10" name="TextBox 9">
            <a:extLst>
              <a:ext uri="{FF2B5EF4-FFF2-40B4-BE49-F238E27FC236}">
                <a16:creationId xmlns:a16="http://schemas.microsoft.com/office/drawing/2014/main" id="{32BC34A2-668A-44C4-BF9D-31FE79774BE8}"/>
              </a:ext>
            </a:extLst>
          </p:cNvPr>
          <p:cNvSpPr txBox="1"/>
          <p:nvPr/>
        </p:nvSpPr>
        <p:spPr>
          <a:xfrm>
            <a:off x="1506071" y="4032124"/>
            <a:ext cx="6167718" cy="646331"/>
          </a:xfrm>
          <a:prstGeom prst="rect">
            <a:avLst/>
          </a:prstGeom>
          <a:noFill/>
        </p:spPr>
        <p:txBody>
          <a:bodyPr wrap="square">
            <a:spAutoFit/>
          </a:bodyPr>
          <a:lstStyle/>
          <a:p>
            <a:r>
              <a:rPr lang="en-IN" sz="3600" dirty="0">
                <a:solidFill>
                  <a:schemeClr val="accent5">
                    <a:lumMod val="75000"/>
                  </a:schemeClr>
                </a:solidFill>
              </a:rPr>
              <a:t>4. Model Evaluation:</a:t>
            </a:r>
          </a:p>
        </p:txBody>
      </p:sp>
      <p:sp>
        <p:nvSpPr>
          <p:cNvPr id="12" name="TextBox 11">
            <a:extLst>
              <a:ext uri="{FF2B5EF4-FFF2-40B4-BE49-F238E27FC236}">
                <a16:creationId xmlns:a16="http://schemas.microsoft.com/office/drawing/2014/main" id="{3AB0A0EB-959F-4E7B-B5B3-363CAA12CE37}"/>
              </a:ext>
            </a:extLst>
          </p:cNvPr>
          <p:cNvSpPr txBox="1"/>
          <p:nvPr/>
        </p:nvSpPr>
        <p:spPr>
          <a:xfrm>
            <a:off x="1506071" y="4657396"/>
            <a:ext cx="6167718" cy="707886"/>
          </a:xfrm>
          <a:prstGeom prst="rect">
            <a:avLst/>
          </a:prstGeom>
          <a:noFill/>
        </p:spPr>
        <p:txBody>
          <a:bodyPr wrap="square">
            <a:spAutoFit/>
          </a:bodyPr>
          <a:lstStyle/>
          <a:p>
            <a:r>
              <a:rPr lang="en-IN" sz="4000" dirty="0">
                <a:solidFill>
                  <a:schemeClr val="accent5">
                    <a:lumMod val="75000"/>
                  </a:schemeClr>
                </a:solidFill>
              </a:rPr>
              <a:t>5. Visualizations:</a:t>
            </a:r>
          </a:p>
        </p:txBody>
      </p:sp>
      <p:sp>
        <p:nvSpPr>
          <p:cNvPr id="14" name="TextBox 13">
            <a:extLst>
              <a:ext uri="{FF2B5EF4-FFF2-40B4-BE49-F238E27FC236}">
                <a16:creationId xmlns:a16="http://schemas.microsoft.com/office/drawing/2014/main" id="{A0BF9548-FCFA-4345-ACFB-B97A55D77DB7}"/>
              </a:ext>
            </a:extLst>
          </p:cNvPr>
          <p:cNvSpPr txBox="1"/>
          <p:nvPr/>
        </p:nvSpPr>
        <p:spPr>
          <a:xfrm>
            <a:off x="1506071" y="5405779"/>
            <a:ext cx="6167718" cy="646331"/>
          </a:xfrm>
          <a:prstGeom prst="rect">
            <a:avLst/>
          </a:prstGeom>
          <a:noFill/>
        </p:spPr>
        <p:txBody>
          <a:bodyPr wrap="square">
            <a:spAutoFit/>
          </a:bodyPr>
          <a:lstStyle/>
          <a:p>
            <a:r>
              <a:rPr lang="en-IN" sz="3600" dirty="0">
                <a:solidFill>
                  <a:schemeClr val="accent5">
                    <a:lumMod val="75000"/>
                  </a:schemeClr>
                </a:solidFill>
              </a:rPr>
              <a:t>6. Results and Conclusion:</a:t>
            </a:r>
          </a:p>
        </p:txBody>
      </p:sp>
      <p:sp>
        <p:nvSpPr>
          <p:cNvPr id="16" name="TextBox 15">
            <a:extLst>
              <a:ext uri="{FF2B5EF4-FFF2-40B4-BE49-F238E27FC236}">
                <a16:creationId xmlns:a16="http://schemas.microsoft.com/office/drawing/2014/main" id="{DB9579C2-B896-4A7F-8955-F54C6A853CAD}"/>
              </a:ext>
            </a:extLst>
          </p:cNvPr>
          <p:cNvSpPr txBox="1"/>
          <p:nvPr/>
        </p:nvSpPr>
        <p:spPr>
          <a:xfrm>
            <a:off x="331693" y="251892"/>
            <a:ext cx="7117977" cy="1107996"/>
          </a:xfrm>
          <a:prstGeom prst="rect">
            <a:avLst/>
          </a:prstGeom>
          <a:noFill/>
        </p:spPr>
        <p:txBody>
          <a:bodyPr wrap="square" rtlCol="0">
            <a:spAutoFit/>
          </a:bodyPr>
          <a:lstStyle/>
          <a:p>
            <a:r>
              <a:rPr lang="en-US" sz="6600" dirty="0">
                <a:solidFill>
                  <a:schemeClr val="accent1">
                    <a:lumMod val="75000"/>
                  </a:schemeClr>
                </a:solidFill>
                <a:latin typeface="Imprint MT Shadow" panose="04020605060303030202" pitchFamily="82" charset="0"/>
              </a:rPr>
              <a:t>Contents</a:t>
            </a:r>
            <a:endParaRPr lang="en-IN" sz="6600" dirty="0">
              <a:solidFill>
                <a:schemeClr val="accent1">
                  <a:lumMod val="75000"/>
                </a:schemeClr>
              </a:solidFill>
              <a:latin typeface="Imprint MT Shadow" panose="04020605060303030202" pitchFamily="82" charset="0"/>
            </a:endParaRPr>
          </a:p>
        </p:txBody>
      </p:sp>
    </p:spTree>
    <p:extLst>
      <p:ext uri="{BB962C8B-B14F-4D97-AF65-F5344CB8AC3E}">
        <p14:creationId xmlns:p14="http://schemas.microsoft.com/office/powerpoint/2010/main" val="2012207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5FC1281-0961-4F4D-8B3C-3F9CD99DA055}"/>
              </a:ext>
            </a:extLst>
          </p:cNvPr>
          <p:cNvPicPr>
            <a:picLocks noChangeAspect="1"/>
          </p:cNvPicPr>
          <p:nvPr/>
        </p:nvPicPr>
        <p:blipFill rotWithShape="1">
          <a:blip r:embed="rId3">
            <a:extLst>
              <a:ext uri="{28A0092B-C50C-407E-A947-70E740481C1C}">
                <a14:useLocalDpi xmlns:a14="http://schemas.microsoft.com/office/drawing/2010/main" val="0"/>
              </a:ext>
            </a:extLst>
          </a:blip>
          <a:srcRect l="10589" t="31241" r="20735" b="7712"/>
          <a:stretch/>
        </p:blipFill>
        <p:spPr>
          <a:xfrm>
            <a:off x="896471" y="1613647"/>
            <a:ext cx="9430871" cy="4715435"/>
          </a:xfrm>
          <a:prstGeom prst="rect">
            <a:avLst/>
          </a:prstGeom>
        </p:spPr>
      </p:pic>
    </p:spTree>
    <p:extLst>
      <p:ext uri="{BB962C8B-B14F-4D97-AF65-F5344CB8AC3E}">
        <p14:creationId xmlns:p14="http://schemas.microsoft.com/office/powerpoint/2010/main" val="2550533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C6BA13E-7A02-4AE0-8DD1-C183083EAF56}"/>
              </a:ext>
            </a:extLst>
          </p:cNvPr>
          <p:cNvSpPr txBox="1"/>
          <p:nvPr/>
        </p:nvSpPr>
        <p:spPr>
          <a:xfrm>
            <a:off x="2498796" y="81185"/>
            <a:ext cx="7662766" cy="1200329"/>
          </a:xfrm>
          <a:prstGeom prst="rect">
            <a:avLst/>
          </a:prstGeom>
          <a:noFill/>
          <a:effectLst>
            <a:glow rad="228600">
              <a:schemeClr val="accent4">
                <a:satMod val="175000"/>
                <a:alpha val="40000"/>
              </a:schemeClr>
            </a:glow>
            <a:reflection blurRad="6350" stA="52000" endA="300" endPos="35000" dir="5400000" sy="-100000" algn="bl" rotWithShape="0"/>
          </a:effectLst>
        </p:spPr>
        <p:txBody>
          <a:bodyPr wrap="square">
            <a:spAutoFit/>
          </a:bodyPr>
          <a:lstStyle/>
          <a:p>
            <a:r>
              <a:rPr lang="en-IN" sz="3600" dirty="0">
                <a:solidFill>
                  <a:schemeClr val="tx2">
                    <a:lumMod val="50000"/>
                  </a:schemeClr>
                </a:solidFill>
                <a:latin typeface="Arial Rounded MT Bold" panose="020F0704030504030204" pitchFamily="34" charset="0"/>
              </a:rPr>
              <a:t>Ridge and Lasso’s Regression : (L1 and L2 Regularization)</a:t>
            </a:r>
            <a:endParaRPr lang="en-IN" sz="3600" dirty="0">
              <a:solidFill>
                <a:schemeClr val="tx2">
                  <a:lumMod val="50000"/>
                </a:schemeClr>
              </a:solidFill>
            </a:endParaRPr>
          </a:p>
        </p:txBody>
      </p:sp>
      <p:sp>
        <p:nvSpPr>
          <p:cNvPr id="6" name="TextBox 5">
            <a:extLst>
              <a:ext uri="{FF2B5EF4-FFF2-40B4-BE49-F238E27FC236}">
                <a16:creationId xmlns:a16="http://schemas.microsoft.com/office/drawing/2014/main" id="{DEE31353-138B-4411-84ED-E6C0ED74F5DD}"/>
              </a:ext>
            </a:extLst>
          </p:cNvPr>
          <p:cNvSpPr txBox="1"/>
          <p:nvPr/>
        </p:nvSpPr>
        <p:spPr>
          <a:xfrm>
            <a:off x="203831" y="1561378"/>
            <a:ext cx="11566827" cy="5016758"/>
          </a:xfrm>
          <a:prstGeom prst="rect">
            <a:avLst/>
          </a:prstGeom>
          <a:noFill/>
        </p:spPr>
        <p:txBody>
          <a:bodyPr wrap="square">
            <a:spAutoFit/>
          </a:bodyPr>
          <a:lstStyle/>
          <a:p>
            <a:pPr algn="just"/>
            <a:r>
              <a:rPr lang="en-IN" sz="3200" dirty="0">
                <a:solidFill>
                  <a:schemeClr val="accent1">
                    <a:lumMod val="50000"/>
                  </a:schemeClr>
                </a:solidFill>
                <a:latin typeface="Bodoni MT" panose="02070603080606020203" pitchFamily="18" charset="0"/>
              </a:rPr>
              <a:t>Ridge and Lasso's regression are a powerful technique for regularizing linear regression models and preventing overfitting. They both add a penalty term to the cost function, but with different approaches. Ridge regression shrinks the coefficients towards zero, while Lasso regression encourages some of them to be exactly zero. These techniques can be implemented easily in Python using scikit-learn, making it accessible to a wide audience. By understanding and implementing Ridge and Lasso regression, you can improve the performance of your linear regression models and make more accurate predictions on new data.</a:t>
            </a:r>
          </a:p>
        </p:txBody>
      </p:sp>
    </p:spTree>
    <p:extLst>
      <p:ext uri="{BB962C8B-B14F-4D97-AF65-F5344CB8AC3E}">
        <p14:creationId xmlns:p14="http://schemas.microsoft.com/office/powerpoint/2010/main" val="190972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8" name="Picture 7">
            <a:extLst>
              <a:ext uri="{FF2B5EF4-FFF2-40B4-BE49-F238E27FC236}">
                <a16:creationId xmlns:a16="http://schemas.microsoft.com/office/drawing/2014/main" id="{77A8BC47-672D-4DEE-B892-C13DC7DCD670}"/>
              </a:ext>
            </a:extLst>
          </p:cNvPr>
          <p:cNvPicPr>
            <a:picLocks noChangeAspect="1"/>
          </p:cNvPicPr>
          <p:nvPr/>
        </p:nvPicPr>
        <p:blipFill rotWithShape="1">
          <a:blip r:embed="rId3">
            <a:extLst>
              <a:ext uri="{28A0092B-C50C-407E-A947-70E740481C1C}">
                <a14:useLocalDpi xmlns:a14="http://schemas.microsoft.com/office/drawing/2010/main" val="0"/>
              </a:ext>
            </a:extLst>
          </a:blip>
          <a:srcRect l="5587" t="22993" r="11378" b="6939"/>
          <a:stretch/>
        </p:blipFill>
        <p:spPr>
          <a:xfrm>
            <a:off x="376336" y="581243"/>
            <a:ext cx="10123714" cy="5346441"/>
          </a:xfrm>
          <a:prstGeom prst="rect">
            <a:avLst/>
          </a:prstGeom>
        </p:spPr>
      </p:pic>
    </p:spTree>
    <p:extLst>
      <p:ext uri="{BB962C8B-B14F-4D97-AF65-F5344CB8AC3E}">
        <p14:creationId xmlns:p14="http://schemas.microsoft.com/office/powerpoint/2010/main" val="1221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TextBox 4">
            <a:extLst>
              <a:ext uri="{FF2B5EF4-FFF2-40B4-BE49-F238E27FC236}">
                <a16:creationId xmlns:a16="http://schemas.microsoft.com/office/drawing/2014/main" id="{58A0B83E-F4FD-4D4B-A33E-6A30BEFD281B}"/>
              </a:ext>
            </a:extLst>
          </p:cNvPr>
          <p:cNvSpPr txBox="1"/>
          <p:nvPr/>
        </p:nvSpPr>
        <p:spPr>
          <a:xfrm>
            <a:off x="2200834" y="259976"/>
            <a:ext cx="7660342" cy="1077218"/>
          </a:xfrm>
          <a:prstGeom prst="rect">
            <a:avLst/>
          </a:prstGeom>
          <a:noFill/>
        </p:spPr>
        <p:txBody>
          <a:bodyPr wrap="square">
            <a:spAutoFit/>
          </a:bodyPr>
          <a:lstStyle/>
          <a:p>
            <a:pPr algn="l"/>
            <a:r>
              <a:rPr lang="en-US" sz="3600" b="1" i="0" dirty="0">
                <a:solidFill>
                  <a:schemeClr val="accent1">
                    <a:lumMod val="75000"/>
                  </a:schemeClr>
                </a:solidFill>
                <a:effectLst/>
                <a:highlight>
                  <a:srgbClr val="C0C0C0"/>
                </a:highlight>
                <a:latin typeface="Broadway" panose="04040905080B02020502" pitchFamily="82" charset="0"/>
              </a:rPr>
              <a:t>Gradient Boosting Regression</a:t>
            </a:r>
          </a:p>
          <a:p>
            <a:pPr algn="l"/>
            <a:endParaRPr lang="en-US" sz="2800" b="0" i="0" dirty="0">
              <a:solidFill>
                <a:schemeClr val="accent1">
                  <a:lumMod val="75000"/>
                </a:schemeClr>
              </a:solidFill>
              <a:effectLst/>
              <a:latin typeface="Broadway" panose="04040905080B02020502" pitchFamily="82" charset="0"/>
            </a:endParaRPr>
          </a:p>
        </p:txBody>
      </p:sp>
      <p:sp>
        <p:nvSpPr>
          <p:cNvPr id="6" name="TextBox 5">
            <a:extLst>
              <a:ext uri="{FF2B5EF4-FFF2-40B4-BE49-F238E27FC236}">
                <a16:creationId xmlns:a16="http://schemas.microsoft.com/office/drawing/2014/main" id="{FBDA681A-224A-4F0F-8B4D-0D0843FCAE38}"/>
              </a:ext>
            </a:extLst>
          </p:cNvPr>
          <p:cNvSpPr txBox="1"/>
          <p:nvPr/>
        </p:nvSpPr>
        <p:spPr>
          <a:xfrm>
            <a:off x="757517" y="1597170"/>
            <a:ext cx="10676965" cy="4893647"/>
          </a:xfrm>
          <a:prstGeom prst="rect">
            <a:avLst/>
          </a:prstGeom>
          <a:noFill/>
        </p:spPr>
        <p:txBody>
          <a:bodyPr wrap="square">
            <a:spAutoFit/>
          </a:bodyPr>
          <a:lstStyle/>
          <a:p>
            <a:r>
              <a:rPr lang="en-IN" sz="2400" dirty="0">
                <a:solidFill>
                  <a:schemeClr val="accent1">
                    <a:lumMod val="75000"/>
                  </a:schemeClr>
                </a:solidFill>
                <a:latin typeface="Perpetua" panose="02020502060401020303" pitchFamily="18" charset="0"/>
              </a:rPr>
              <a:t>Gradient boosting is a powerful machine learning technique that is often used for predictive </a:t>
            </a:r>
            <a:r>
              <a:rPr lang="en-IN" sz="2400" dirty="0" err="1">
                <a:solidFill>
                  <a:schemeClr val="accent1">
                    <a:lumMod val="75000"/>
                  </a:schemeClr>
                </a:solidFill>
                <a:latin typeface="Perpetua" panose="02020502060401020303" pitchFamily="18" charset="0"/>
              </a:rPr>
              <a:t>modeling</a:t>
            </a:r>
            <a:r>
              <a:rPr lang="en-IN" sz="2400" dirty="0">
                <a:solidFill>
                  <a:schemeClr val="accent1">
                    <a:lumMod val="75000"/>
                  </a:schemeClr>
                </a:solidFill>
                <a:latin typeface="Perpetua" panose="02020502060401020303" pitchFamily="18" charset="0"/>
              </a:rPr>
              <a:t> tasks. It combines multiple weak prediction models, typically decision trees, to create a stronger and more accurate prediction model.</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Here are some reasons why gradient boosting is commonly used:</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1. Improved accuracy: Gradient boosting can significantly improve the accuracy of predictions compared to using a single decision tree or other models. By combining multiple weak models, it can capture complex relationships and patterns in the data.</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2. Handling different types of data: Gradient boosting can handle both numerical and categorical features, making it versatile for various types of datasets.</a:t>
            </a:r>
          </a:p>
          <a:p>
            <a:endParaRPr lang="en-IN" sz="2400" dirty="0">
              <a:solidFill>
                <a:schemeClr val="accent1">
                  <a:lumMod val="75000"/>
                </a:schemeClr>
              </a:solidFill>
              <a:latin typeface="Perpetua" panose="02020502060401020303" pitchFamily="18" charset="0"/>
            </a:endParaRPr>
          </a:p>
        </p:txBody>
      </p:sp>
    </p:spTree>
    <p:extLst>
      <p:ext uri="{BB962C8B-B14F-4D97-AF65-F5344CB8AC3E}">
        <p14:creationId xmlns:p14="http://schemas.microsoft.com/office/powerpoint/2010/main" val="118150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8A76B93C-2DF0-47AA-8AC2-ED54D102D859}"/>
              </a:ext>
            </a:extLst>
          </p:cNvPr>
          <p:cNvSpPr txBox="1"/>
          <p:nvPr/>
        </p:nvSpPr>
        <p:spPr>
          <a:xfrm>
            <a:off x="887506" y="799028"/>
            <a:ext cx="9932894" cy="5259943"/>
          </a:xfrm>
          <a:prstGeom prst="rect">
            <a:avLst/>
          </a:prstGeom>
          <a:noFill/>
        </p:spPr>
        <p:txBody>
          <a:bodyPr wrap="square">
            <a:spAutoFit/>
          </a:bodyPr>
          <a:lstStyle/>
          <a:p>
            <a:r>
              <a:rPr lang="en-IN" sz="2400" dirty="0">
                <a:solidFill>
                  <a:schemeClr val="accent1">
                    <a:lumMod val="75000"/>
                  </a:schemeClr>
                </a:solidFill>
                <a:latin typeface="Perpetua" panose="02020502060401020303" pitchFamily="18" charset="0"/>
              </a:rPr>
              <a:t>3. Feature importance: Gradient boosting provides insights into feature importance, allowing us to understand which features have the most significant impact on the predictions. This information can be valuable for feature selection and understanding the underlying factors driving the predictions.</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4. Robustness to outliers: Gradient boosting is relatively robust to outliers in the data, as it combines multiple weak models and reduces their individual impact.</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5. Flexibility: Gradient boosting can be applied to a wide range of machine learning tasks, including regression, classification, and ranking problems.</a:t>
            </a:r>
          </a:p>
          <a:p>
            <a:endParaRPr lang="en-IN" sz="2400" dirty="0">
              <a:solidFill>
                <a:schemeClr val="accent1">
                  <a:lumMod val="75000"/>
                </a:schemeClr>
              </a:solidFill>
              <a:latin typeface="Perpetua" panose="02020502060401020303" pitchFamily="18" charset="0"/>
            </a:endParaRPr>
          </a:p>
          <a:p>
            <a:r>
              <a:rPr lang="en-IN" sz="2400" dirty="0">
                <a:solidFill>
                  <a:schemeClr val="accent1">
                    <a:lumMod val="75000"/>
                  </a:schemeClr>
                </a:solidFill>
                <a:latin typeface="Perpetua" panose="02020502060401020303" pitchFamily="18" charset="0"/>
              </a:rPr>
              <a:t>In summary, gradient boosting is a powerful technique that can improve prediction accuracy, handle different types of data, provide insights into feature importance, and offer flexibility for various machine learning tasks.</a:t>
            </a:r>
          </a:p>
        </p:txBody>
      </p:sp>
    </p:spTree>
    <p:extLst>
      <p:ext uri="{BB962C8B-B14F-4D97-AF65-F5344CB8AC3E}">
        <p14:creationId xmlns:p14="http://schemas.microsoft.com/office/powerpoint/2010/main" val="17664092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727D6A58-928C-44EB-A157-7B517C9390DC}"/>
              </a:ext>
            </a:extLst>
          </p:cNvPr>
          <p:cNvPicPr>
            <a:picLocks noChangeAspect="1"/>
          </p:cNvPicPr>
          <p:nvPr/>
        </p:nvPicPr>
        <p:blipFill rotWithShape="1">
          <a:blip r:embed="rId3">
            <a:extLst>
              <a:ext uri="{28A0092B-C50C-407E-A947-70E740481C1C}">
                <a14:useLocalDpi xmlns:a14="http://schemas.microsoft.com/office/drawing/2010/main" val="0"/>
              </a:ext>
            </a:extLst>
          </a:blip>
          <a:srcRect l="10000" t="34771" r="29118" b="20654"/>
          <a:stretch/>
        </p:blipFill>
        <p:spPr>
          <a:xfrm>
            <a:off x="1004048" y="609600"/>
            <a:ext cx="9838990" cy="5074023"/>
          </a:xfrm>
          <a:prstGeom prst="rect">
            <a:avLst/>
          </a:prstGeom>
        </p:spPr>
      </p:pic>
    </p:spTree>
    <p:extLst>
      <p:ext uri="{BB962C8B-B14F-4D97-AF65-F5344CB8AC3E}">
        <p14:creationId xmlns:p14="http://schemas.microsoft.com/office/powerpoint/2010/main" val="2777954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47C06542-C7C8-4513-AB37-5641CE050441}"/>
              </a:ext>
            </a:extLst>
          </p:cNvPr>
          <p:cNvSpPr txBox="1"/>
          <p:nvPr/>
        </p:nvSpPr>
        <p:spPr>
          <a:xfrm rot="10800000" flipH="1" flipV="1">
            <a:off x="3591319" y="135381"/>
            <a:ext cx="7058752" cy="923330"/>
          </a:xfrm>
          <a:prstGeom prst="rect">
            <a:avLst/>
          </a:prstGeom>
          <a:noFill/>
        </p:spPr>
        <p:txBody>
          <a:bodyPr wrap="square" rtlCol="0">
            <a:spAutoFit/>
          </a:bodyPr>
          <a:lstStyle/>
          <a:p>
            <a:r>
              <a:rPr lang="en-US" sz="5400" dirty="0">
                <a:solidFill>
                  <a:schemeClr val="accent1">
                    <a:lumMod val="50000"/>
                  </a:schemeClr>
                </a:solidFill>
                <a:latin typeface="Bodoni MT Black" panose="02070A03080606020203" pitchFamily="18" charset="0"/>
              </a:rPr>
              <a:t>Visualization</a:t>
            </a:r>
            <a:endParaRPr lang="en-IN" sz="5400" dirty="0">
              <a:solidFill>
                <a:schemeClr val="accent1">
                  <a:lumMod val="50000"/>
                </a:schemeClr>
              </a:solidFill>
              <a:latin typeface="Bodoni MT Black" panose="02070A03080606020203" pitchFamily="18" charset="0"/>
            </a:endParaRPr>
          </a:p>
        </p:txBody>
      </p:sp>
      <p:pic>
        <p:nvPicPr>
          <p:cNvPr id="5" name="Picture 4">
            <a:extLst>
              <a:ext uri="{FF2B5EF4-FFF2-40B4-BE49-F238E27FC236}">
                <a16:creationId xmlns:a16="http://schemas.microsoft.com/office/drawing/2014/main" id="{75F5CC9E-1271-4587-ACCA-3861446E9A27}"/>
              </a:ext>
            </a:extLst>
          </p:cNvPr>
          <p:cNvPicPr>
            <a:picLocks noChangeAspect="1"/>
          </p:cNvPicPr>
          <p:nvPr/>
        </p:nvPicPr>
        <p:blipFill rotWithShape="1">
          <a:blip r:embed="rId3">
            <a:extLst>
              <a:ext uri="{28A0092B-C50C-407E-A947-70E740481C1C}">
                <a14:useLocalDpi xmlns:a14="http://schemas.microsoft.com/office/drawing/2010/main" val="0"/>
              </a:ext>
            </a:extLst>
          </a:blip>
          <a:srcRect l="7869" t="30588" r="11470" b="22875"/>
          <a:stretch/>
        </p:blipFill>
        <p:spPr>
          <a:xfrm>
            <a:off x="784412" y="1622613"/>
            <a:ext cx="10623176" cy="4410634"/>
          </a:xfrm>
          <a:prstGeom prst="rect">
            <a:avLst/>
          </a:prstGeom>
        </p:spPr>
      </p:pic>
    </p:spTree>
    <p:extLst>
      <p:ext uri="{BB962C8B-B14F-4D97-AF65-F5344CB8AC3E}">
        <p14:creationId xmlns:p14="http://schemas.microsoft.com/office/powerpoint/2010/main" val="1760841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1A666C7B-8792-4788-84B4-BD66EFE681E6}"/>
              </a:ext>
            </a:extLst>
          </p:cNvPr>
          <p:cNvPicPr>
            <a:picLocks noChangeAspect="1"/>
          </p:cNvPicPr>
          <p:nvPr/>
        </p:nvPicPr>
        <p:blipFill rotWithShape="1">
          <a:blip r:embed="rId3">
            <a:extLst>
              <a:ext uri="{28A0092B-C50C-407E-A947-70E740481C1C}">
                <a14:useLocalDpi xmlns:a14="http://schemas.microsoft.com/office/drawing/2010/main" val="0"/>
              </a:ext>
            </a:extLst>
          </a:blip>
          <a:srcRect l="10147" t="22353" r="12279" b="9150"/>
          <a:stretch/>
        </p:blipFill>
        <p:spPr>
          <a:xfrm>
            <a:off x="475128" y="681318"/>
            <a:ext cx="10576812" cy="5253318"/>
          </a:xfrm>
          <a:prstGeom prst="rect">
            <a:avLst/>
          </a:prstGeom>
        </p:spPr>
      </p:pic>
    </p:spTree>
    <p:extLst>
      <p:ext uri="{BB962C8B-B14F-4D97-AF65-F5344CB8AC3E}">
        <p14:creationId xmlns:p14="http://schemas.microsoft.com/office/powerpoint/2010/main" val="367492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2DD6B96E-51B4-440C-827B-565FE91BFC3E}"/>
              </a:ext>
            </a:extLst>
          </p:cNvPr>
          <p:cNvSpPr txBox="1"/>
          <p:nvPr/>
        </p:nvSpPr>
        <p:spPr>
          <a:xfrm>
            <a:off x="806823" y="2141275"/>
            <a:ext cx="9179859" cy="3970318"/>
          </a:xfrm>
          <a:prstGeom prst="rect">
            <a:avLst/>
          </a:prstGeom>
          <a:noFill/>
        </p:spPr>
        <p:txBody>
          <a:bodyPr wrap="square">
            <a:spAutoFit/>
          </a:bodyPr>
          <a:lstStyle/>
          <a:p>
            <a:pPr algn="just"/>
            <a:r>
              <a:rPr lang="en-IN" sz="2800" dirty="0">
                <a:solidFill>
                  <a:srgbClr val="00B0F0"/>
                </a:solidFill>
              </a:rPr>
              <a:t>- </a:t>
            </a:r>
            <a:r>
              <a:rPr lang="en-IN" sz="2800" dirty="0">
                <a:solidFill>
                  <a:srgbClr val="00B0F0"/>
                </a:solidFill>
                <a:latin typeface="Bodoni MT" panose="02070603080606020203" pitchFamily="18" charset="0"/>
              </a:rPr>
              <a:t>The coefficients obtained from the model represent the effect of each feature on the target variable. Positive coefficients indicate a positive relationship, while negative coefficients indicate a negative relationship.</a:t>
            </a:r>
          </a:p>
          <a:p>
            <a:pPr algn="just"/>
            <a:r>
              <a:rPr lang="en-IN" sz="2800" dirty="0">
                <a:solidFill>
                  <a:srgbClr val="00B0F0"/>
                </a:solidFill>
                <a:latin typeface="Bodoni MT" panose="02070603080606020203" pitchFamily="18" charset="0"/>
              </a:rPr>
              <a:t>   - The intercept represents the value of the target variable when all the features are zero.</a:t>
            </a:r>
          </a:p>
          <a:p>
            <a:pPr algn="just"/>
            <a:r>
              <a:rPr lang="en-IN" sz="2800" dirty="0">
                <a:solidFill>
                  <a:srgbClr val="00B0F0"/>
                </a:solidFill>
                <a:latin typeface="Bodoni MT" panose="02070603080606020203" pitchFamily="18" charset="0"/>
              </a:rPr>
              <a:t>   - Based on the evaluation metrics and results, it can be concluded that the ML model has a certain level of accuracy in predicting the target variable.</a:t>
            </a:r>
          </a:p>
        </p:txBody>
      </p:sp>
      <p:sp>
        <p:nvSpPr>
          <p:cNvPr id="6" name="TextBox 5">
            <a:extLst>
              <a:ext uri="{FF2B5EF4-FFF2-40B4-BE49-F238E27FC236}">
                <a16:creationId xmlns:a16="http://schemas.microsoft.com/office/drawing/2014/main" id="{58E0C49C-3B5E-4DAF-8301-B94472C1EE87}"/>
              </a:ext>
            </a:extLst>
          </p:cNvPr>
          <p:cNvSpPr txBox="1"/>
          <p:nvPr/>
        </p:nvSpPr>
        <p:spPr>
          <a:xfrm>
            <a:off x="524435" y="626640"/>
            <a:ext cx="11143129" cy="1015663"/>
          </a:xfrm>
          <a:prstGeom prst="rect">
            <a:avLst/>
          </a:prstGeom>
          <a:noFill/>
        </p:spPr>
        <p:txBody>
          <a:bodyPr wrap="square">
            <a:spAutoFit/>
          </a:bodyPr>
          <a:lstStyle/>
          <a:p>
            <a:r>
              <a:rPr lang="en-IN" sz="6000" b="1" dirty="0">
                <a:solidFill>
                  <a:schemeClr val="accent5">
                    <a:lumMod val="50000"/>
                  </a:schemeClr>
                </a:solidFill>
                <a:highlight>
                  <a:srgbClr val="C0C0C0"/>
                </a:highlight>
                <a:latin typeface="Copperplate Gothic Bold" panose="020E0705020206020404" pitchFamily="34" charset="0"/>
              </a:rPr>
              <a:t>Results and Conclusion</a:t>
            </a:r>
          </a:p>
        </p:txBody>
      </p:sp>
    </p:spTree>
    <p:extLst>
      <p:ext uri="{BB962C8B-B14F-4D97-AF65-F5344CB8AC3E}">
        <p14:creationId xmlns:p14="http://schemas.microsoft.com/office/powerpoint/2010/main" val="977972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67661C79-AEEA-4949-9AF4-E5BD376CFAB3}"/>
              </a:ext>
            </a:extLst>
          </p:cNvPr>
          <p:cNvSpPr txBox="1"/>
          <p:nvPr/>
        </p:nvSpPr>
        <p:spPr>
          <a:xfrm>
            <a:off x="2635624" y="2223247"/>
            <a:ext cx="7189694" cy="1862048"/>
          </a:xfrm>
          <a:prstGeom prst="rect">
            <a:avLst/>
          </a:prstGeom>
          <a:noFill/>
        </p:spPr>
        <p:txBody>
          <a:bodyPr wrap="square" rtlCol="0">
            <a:spAutoFit/>
          </a:bodyPr>
          <a:lstStyle/>
          <a:p>
            <a:r>
              <a:rPr lang="en-US" sz="11500" dirty="0">
                <a:solidFill>
                  <a:schemeClr val="accent1">
                    <a:lumMod val="50000"/>
                  </a:schemeClr>
                </a:solidFill>
                <a:latin typeface="Cooper Black" panose="0208090404030B020404" pitchFamily="18" charset="0"/>
              </a:rPr>
              <a:t>Thanks !</a:t>
            </a:r>
            <a:endParaRPr lang="en-IN" sz="11500" dirty="0">
              <a:solidFill>
                <a:schemeClr val="accent1">
                  <a:lumMod val="50000"/>
                </a:schemeClr>
              </a:solidFill>
              <a:latin typeface="Cooper Black" panose="0208090404030B020404" pitchFamily="18" charset="0"/>
            </a:endParaRPr>
          </a:p>
        </p:txBody>
      </p:sp>
    </p:spTree>
    <p:extLst>
      <p:ext uri="{BB962C8B-B14F-4D97-AF65-F5344CB8AC3E}">
        <p14:creationId xmlns:p14="http://schemas.microsoft.com/office/powerpoint/2010/main" val="2060647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0DE0F52B-7F62-4AC7-82CA-6EF81CE5F769}"/>
              </a:ext>
            </a:extLst>
          </p:cNvPr>
          <p:cNvSpPr txBox="1"/>
          <p:nvPr/>
        </p:nvSpPr>
        <p:spPr>
          <a:xfrm>
            <a:off x="466162" y="1271966"/>
            <a:ext cx="10838331" cy="5262979"/>
          </a:xfrm>
          <a:prstGeom prst="rect">
            <a:avLst/>
          </a:prstGeom>
          <a:noFill/>
        </p:spPr>
        <p:txBody>
          <a:bodyPr wrap="square">
            <a:spAutoFit/>
          </a:bodyPr>
          <a:lstStyle/>
          <a:p>
            <a:pPr algn="just"/>
            <a:r>
              <a:rPr lang="en-IN" sz="2400" dirty="0">
                <a:solidFill>
                  <a:schemeClr val="accent5">
                    <a:lumMod val="75000"/>
                  </a:schemeClr>
                </a:solidFill>
                <a:latin typeface="High Tower Text" panose="02040502050506030303" pitchFamily="18" charset="0"/>
              </a:rPr>
              <a:t>1. Pandas (pd): Pandas is a popular Python library for data manipulation and analysis. It provides data structures like </a:t>
            </a:r>
            <a:r>
              <a:rPr lang="en-IN" sz="2400" dirty="0" err="1">
                <a:solidFill>
                  <a:schemeClr val="accent5">
                    <a:lumMod val="75000"/>
                  </a:schemeClr>
                </a:solidFill>
                <a:latin typeface="High Tower Text" panose="02040502050506030303" pitchFamily="18" charset="0"/>
              </a:rPr>
              <a:t>DataFrame</a:t>
            </a:r>
            <a:r>
              <a:rPr lang="en-IN" sz="2400" dirty="0">
                <a:solidFill>
                  <a:schemeClr val="accent5">
                    <a:lumMod val="75000"/>
                  </a:schemeClr>
                </a:solidFill>
                <a:latin typeface="High Tower Text" panose="02040502050506030303" pitchFamily="18" charset="0"/>
              </a:rPr>
              <a:t> and Series, making it easier to work with structured data like CSV files.</a:t>
            </a:r>
          </a:p>
          <a:p>
            <a:pPr algn="just"/>
            <a:endParaRPr lang="en-IN" sz="2400" dirty="0">
              <a:solidFill>
                <a:schemeClr val="accent5">
                  <a:lumMod val="75000"/>
                </a:schemeClr>
              </a:solidFill>
              <a:latin typeface="High Tower Text" panose="02040502050506030303" pitchFamily="18" charset="0"/>
            </a:endParaRPr>
          </a:p>
          <a:p>
            <a:pPr algn="just"/>
            <a:r>
              <a:rPr lang="en-IN" sz="2400" dirty="0">
                <a:solidFill>
                  <a:schemeClr val="accent5">
                    <a:lumMod val="75000"/>
                  </a:schemeClr>
                </a:solidFill>
                <a:latin typeface="High Tower Text" panose="02040502050506030303" pitchFamily="18" charset="0"/>
              </a:rPr>
              <a:t>2. NumPy (np): NumPy is a fundamental library for numerical computations in Python. It provides support for large, multi-dimensional arrays and matrices, along with mathematical functions to operate on these arrays.</a:t>
            </a:r>
          </a:p>
          <a:p>
            <a:pPr algn="just"/>
            <a:endParaRPr lang="en-IN" sz="2400" dirty="0">
              <a:solidFill>
                <a:schemeClr val="accent5">
                  <a:lumMod val="75000"/>
                </a:schemeClr>
              </a:solidFill>
              <a:latin typeface="High Tower Text" panose="02040502050506030303" pitchFamily="18" charset="0"/>
            </a:endParaRPr>
          </a:p>
          <a:p>
            <a:pPr algn="just"/>
            <a:r>
              <a:rPr lang="en-IN" sz="2400" dirty="0">
                <a:solidFill>
                  <a:schemeClr val="accent5">
                    <a:lumMod val="75000"/>
                  </a:schemeClr>
                </a:solidFill>
                <a:latin typeface="High Tower Text" panose="02040502050506030303" pitchFamily="18" charset="0"/>
              </a:rPr>
              <a:t>3. Seaborn: Seaborn is a data visualization library based on Matplotlib. It provides a high-level interface for creating informative and attractive statistical graphics.</a:t>
            </a:r>
          </a:p>
          <a:p>
            <a:pPr algn="just"/>
            <a:endParaRPr lang="en-IN" sz="2400" dirty="0">
              <a:solidFill>
                <a:schemeClr val="accent5">
                  <a:lumMod val="75000"/>
                </a:schemeClr>
              </a:solidFill>
              <a:latin typeface="High Tower Text" panose="02040502050506030303" pitchFamily="18" charset="0"/>
            </a:endParaRPr>
          </a:p>
          <a:p>
            <a:pPr algn="just"/>
            <a:r>
              <a:rPr lang="en-IN" sz="2400" dirty="0">
                <a:solidFill>
                  <a:schemeClr val="accent5">
                    <a:lumMod val="75000"/>
                  </a:schemeClr>
                </a:solidFill>
                <a:latin typeface="High Tower Text" panose="02040502050506030303" pitchFamily="18" charset="0"/>
              </a:rPr>
              <a:t>4. </a:t>
            </a:r>
            <a:r>
              <a:rPr lang="en-IN" sz="2400" dirty="0" err="1">
                <a:solidFill>
                  <a:schemeClr val="accent5">
                    <a:lumMod val="75000"/>
                  </a:schemeClr>
                </a:solidFill>
                <a:latin typeface="High Tower Text" panose="02040502050506030303" pitchFamily="18" charset="0"/>
              </a:rPr>
              <a:t>Matplotlib.pyplot</a:t>
            </a:r>
            <a:r>
              <a:rPr lang="en-IN" sz="2400" dirty="0">
                <a:solidFill>
                  <a:schemeClr val="accent5">
                    <a:lumMod val="75000"/>
                  </a:schemeClr>
                </a:solidFill>
                <a:latin typeface="High Tower Text" panose="02040502050506030303" pitchFamily="18" charset="0"/>
              </a:rPr>
              <a:t> (</a:t>
            </a:r>
            <a:r>
              <a:rPr lang="en-IN" sz="2400" dirty="0" err="1">
                <a:solidFill>
                  <a:schemeClr val="accent5">
                    <a:lumMod val="75000"/>
                  </a:schemeClr>
                </a:solidFill>
                <a:latin typeface="High Tower Text" panose="02040502050506030303" pitchFamily="18" charset="0"/>
              </a:rPr>
              <a:t>plt</a:t>
            </a:r>
            <a:r>
              <a:rPr lang="en-IN" sz="2400" dirty="0">
                <a:solidFill>
                  <a:schemeClr val="accent5">
                    <a:lumMod val="75000"/>
                  </a:schemeClr>
                </a:solidFill>
                <a:latin typeface="High Tower Text" panose="02040502050506030303" pitchFamily="18" charset="0"/>
              </a:rPr>
              <a:t>): Matplotlib is a versatile plotting library in Python. The </a:t>
            </a:r>
            <a:r>
              <a:rPr lang="en-IN" sz="2400" dirty="0" err="1">
                <a:solidFill>
                  <a:schemeClr val="accent5">
                    <a:lumMod val="75000"/>
                  </a:schemeClr>
                </a:solidFill>
                <a:latin typeface="High Tower Text" panose="02040502050506030303" pitchFamily="18" charset="0"/>
              </a:rPr>
              <a:t>pyplot</a:t>
            </a:r>
            <a:r>
              <a:rPr lang="en-IN" sz="2400" dirty="0">
                <a:solidFill>
                  <a:schemeClr val="accent5">
                    <a:lumMod val="75000"/>
                  </a:schemeClr>
                </a:solidFill>
                <a:latin typeface="High Tower Text" panose="02040502050506030303" pitchFamily="18" charset="0"/>
              </a:rPr>
              <a:t> module provides a convenient interface for creating various types of plots and charts.</a:t>
            </a:r>
          </a:p>
        </p:txBody>
      </p:sp>
      <p:sp>
        <p:nvSpPr>
          <p:cNvPr id="5" name="TextBox 4">
            <a:extLst>
              <a:ext uri="{FF2B5EF4-FFF2-40B4-BE49-F238E27FC236}">
                <a16:creationId xmlns:a16="http://schemas.microsoft.com/office/drawing/2014/main" id="{0317E858-773E-4012-B782-6ED57ED757DD}"/>
              </a:ext>
            </a:extLst>
          </p:cNvPr>
          <p:cNvSpPr txBox="1"/>
          <p:nvPr/>
        </p:nvSpPr>
        <p:spPr>
          <a:xfrm>
            <a:off x="645456" y="241025"/>
            <a:ext cx="6571132" cy="707886"/>
          </a:xfrm>
          <a:prstGeom prst="rect">
            <a:avLst/>
          </a:prstGeom>
          <a:noFill/>
        </p:spPr>
        <p:txBody>
          <a:bodyPr wrap="square" rtlCol="0">
            <a:spAutoFit/>
          </a:bodyPr>
          <a:lstStyle/>
          <a:p>
            <a:r>
              <a:rPr lang="en-US" sz="4000" dirty="0">
                <a:solidFill>
                  <a:schemeClr val="accent1">
                    <a:lumMod val="50000"/>
                  </a:schemeClr>
                </a:solidFill>
                <a:latin typeface="Bahnschrift Light" panose="020B0502040204020203" pitchFamily="34" charset="0"/>
              </a:rPr>
              <a:t>Importing The Libraries :</a:t>
            </a:r>
            <a:endParaRPr lang="en-IN" sz="4000" dirty="0">
              <a:solidFill>
                <a:schemeClr val="accent1">
                  <a:lumMod val="50000"/>
                </a:schemeClr>
              </a:solidFill>
              <a:latin typeface="Bahnschrift Light" panose="020B0502040204020203" pitchFamily="34" charset="0"/>
            </a:endParaRPr>
          </a:p>
        </p:txBody>
      </p:sp>
    </p:spTree>
    <p:extLst>
      <p:ext uri="{BB962C8B-B14F-4D97-AF65-F5344CB8AC3E}">
        <p14:creationId xmlns:p14="http://schemas.microsoft.com/office/powerpoint/2010/main" val="267476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Picture 4">
            <a:extLst>
              <a:ext uri="{FF2B5EF4-FFF2-40B4-BE49-F238E27FC236}">
                <a16:creationId xmlns:a16="http://schemas.microsoft.com/office/drawing/2014/main" id="{571DF4B2-BB96-44AE-95CE-22C0BCD6E206}"/>
              </a:ext>
            </a:extLst>
          </p:cNvPr>
          <p:cNvPicPr>
            <a:picLocks noChangeAspect="1"/>
          </p:cNvPicPr>
          <p:nvPr/>
        </p:nvPicPr>
        <p:blipFill rotWithShape="1">
          <a:blip r:embed="rId3">
            <a:extLst>
              <a:ext uri="{28A0092B-C50C-407E-A947-70E740481C1C}">
                <a14:useLocalDpi xmlns:a14="http://schemas.microsoft.com/office/drawing/2010/main" val="0"/>
              </a:ext>
            </a:extLst>
          </a:blip>
          <a:srcRect l="10979" t="24047" r="13358" b="4950"/>
          <a:stretch/>
        </p:blipFill>
        <p:spPr>
          <a:xfrm>
            <a:off x="434788" y="1806936"/>
            <a:ext cx="8547849" cy="4512113"/>
          </a:xfrm>
          <a:prstGeom prst="rect">
            <a:avLst/>
          </a:prstGeom>
        </p:spPr>
      </p:pic>
      <p:sp>
        <p:nvSpPr>
          <p:cNvPr id="6" name="TextBox 5">
            <a:extLst>
              <a:ext uri="{FF2B5EF4-FFF2-40B4-BE49-F238E27FC236}">
                <a16:creationId xmlns:a16="http://schemas.microsoft.com/office/drawing/2014/main" id="{300B76FE-0C63-434E-A714-7C8C3DCD8225}"/>
              </a:ext>
            </a:extLst>
          </p:cNvPr>
          <p:cNvSpPr txBox="1"/>
          <p:nvPr/>
        </p:nvSpPr>
        <p:spPr>
          <a:xfrm>
            <a:off x="515469" y="92883"/>
            <a:ext cx="9081248" cy="1107996"/>
          </a:xfrm>
          <a:prstGeom prst="rect">
            <a:avLst/>
          </a:prstGeom>
          <a:noFill/>
        </p:spPr>
        <p:txBody>
          <a:bodyPr wrap="square" rtlCol="0">
            <a:spAutoFit/>
          </a:bodyPr>
          <a:lstStyle/>
          <a:p>
            <a:r>
              <a:rPr lang="en-US" sz="6600" b="1" dirty="0">
                <a:solidFill>
                  <a:schemeClr val="accent1">
                    <a:lumMod val="50000"/>
                  </a:schemeClr>
                </a:solidFill>
                <a:latin typeface="Rockwell Condensed" panose="02060603050405020104" pitchFamily="18" charset="0"/>
              </a:rPr>
              <a:t>Litecoin Historical Data</a:t>
            </a:r>
            <a:endParaRPr lang="en-IN" sz="6600" b="1" dirty="0">
              <a:solidFill>
                <a:schemeClr val="accent1">
                  <a:lumMod val="50000"/>
                </a:schemeClr>
              </a:solidFill>
              <a:latin typeface="Rockwell Condensed" panose="02060603050405020104" pitchFamily="18" charset="0"/>
            </a:endParaRPr>
          </a:p>
        </p:txBody>
      </p:sp>
      <p:sp>
        <p:nvSpPr>
          <p:cNvPr id="9" name="TextBox 8">
            <a:extLst>
              <a:ext uri="{FF2B5EF4-FFF2-40B4-BE49-F238E27FC236}">
                <a16:creationId xmlns:a16="http://schemas.microsoft.com/office/drawing/2014/main" id="{5714FBC5-5468-45B0-A14E-9BDB763E8367}"/>
              </a:ext>
            </a:extLst>
          </p:cNvPr>
          <p:cNvSpPr txBox="1"/>
          <p:nvPr/>
        </p:nvSpPr>
        <p:spPr>
          <a:xfrm>
            <a:off x="416859" y="6319049"/>
            <a:ext cx="6172200" cy="369332"/>
          </a:xfrm>
          <a:prstGeom prst="rect">
            <a:avLst/>
          </a:prstGeom>
          <a:noFill/>
        </p:spPr>
        <p:txBody>
          <a:bodyPr wrap="square">
            <a:spAutoFit/>
          </a:bodyPr>
          <a:lstStyle/>
          <a:p>
            <a:r>
              <a:rPr lang="en-IN" b="0" i="0" dirty="0">
                <a:solidFill>
                  <a:srgbClr val="000000"/>
                </a:solidFill>
                <a:effectLst/>
                <a:latin typeface="Helvetica Neue"/>
              </a:rPr>
              <a:t>2862 rows × 10 columns</a:t>
            </a:r>
            <a:endParaRPr lang="en-IN" dirty="0"/>
          </a:p>
        </p:txBody>
      </p:sp>
      <p:sp>
        <p:nvSpPr>
          <p:cNvPr id="2" name="TextBox 1">
            <a:extLst>
              <a:ext uri="{FF2B5EF4-FFF2-40B4-BE49-F238E27FC236}">
                <a16:creationId xmlns:a16="http://schemas.microsoft.com/office/drawing/2014/main" id="{1E21FCB3-5543-486E-8608-0DF4092DCB71}"/>
              </a:ext>
            </a:extLst>
          </p:cNvPr>
          <p:cNvSpPr txBox="1"/>
          <p:nvPr/>
        </p:nvSpPr>
        <p:spPr>
          <a:xfrm>
            <a:off x="672352" y="1083661"/>
            <a:ext cx="8767482" cy="707886"/>
          </a:xfrm>
          <a:prstGeom prst="rect">
            <a:avLst/>
          </a:prstGeom>
          <a:noFill/>
        </p:spPr>
        <p:txBody>
          <a:bodyPr wrap="square" rtlCol="0">
            <a:spAutoFit/>
          </a:bodyPr>
          <a:lstStyle/>
          <a:p>
            <a:pPr marL="342900" indent="-342900">
              <a:buFont typeface="Arial" panose="020B0604020202020204" pitchFamily="34" charset="0"/>
              <a:buChar char="•"/>
            </a:pPr>
            <a:r>
              <a:rPr lang="en-US" sz="2000" b="1" dirty="0">
                <a:solidFill>
                  <a:srgbClr val="00B0F0"/>
                </a:solidFill>
                <a:latin typeface="Agency FB" panose="020B0503020202020204" pitchFamily="34" charset="0"/>
              </a:rPr>
              <a:t>Loading the data to pandas Data Frame</a:t>
            </a:r>
          </a:p>
          <a:p>
            <a:pPr marL="342900" indent="-342900">
              <a:buFont typeface="Arial" panose="020B0604020202020204" pitchFamily="34" charset="0"/>
              <a:buChar char="•"/>
            </a:pPr>
            <a:r>
              <a:rPr lang="en-US" sz="2000" b="1" dirty="0">
                <a:solidFill>
                  <a:srgbClr val="00B0F0"/>
                </a:solidFill>
                <a:latin typeface="Agency FB" panose="020B0503020202020204" pitchFamily="34" charset="0"/>
              </a:rPr>
              <a:t>The data format on Pandas</a:t>
            </a:r>
            <a:endParaRPr lang="en-IN" sz="2000" b="1" dirty="0">
              <a:solidFill>
                <a:srgbClr val="00B0F0"/>
              </a:solidFill>
              <a:latin typeface="Agency FB" panose="020B0503020202020204" pitchFamily="34" charset="0"/>
            </a:endParaRPr>
          </a:p>
        </p:txBody>
      </p:sp>
    </p:spTree>
    <p:extLst>
      <p:ext uri="{BB962C8B-B14F-4D97-AF65-F5344CB8AC3E}">
        <p14:creationId xmlns:p14="http://schemas.microsoft.com/office/powerpoint/2010/main" val="3283096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extBox 1">
            <a:extLst>
              <a:ext uri="{FF2B5EF4-FFF2-40B4-BE49-F238E27FC236}">
                <a16:creationId xmlns:a16="http://schemas.microsoft.com/office/drawing/2014/main" id="{50834464-1B34-4CB6-B8A2-E58FA2EE7159}"/>
              </a:ext>
            </a:extLst>
          </p:cNvPr>
          <p:cNvSpPr txBox="1"/>
          <p:nvPr/>
        </p:nvSpPr>
        <p:spPr>
          <a:xfrm>
            <a:off x="914399" y="0"/>
            <a:ext cx="10363202" cy="830997"/>
          </a:xfrm>
          <a:prstGeom prst="rect">
            <a:avLst/>
          </a:prstGeom>
          <a:noFill/>
        </p:spPr>
        <p:txBody>
          <a:bodyPr wrap="square" rtlCol="0">
            <a:spAutoFit/>
          </a:bodyPr>
          <a:lstStyle/>
          <a:p>
            <a:r>
              <a:rPr lang="en-US" sz="4800" dirty="0">
                <a:solidFill>
                  <a:schemeClr val="accent1">
                    <a:lumMod val="50000"/>
                  </a:schemeClr>
                </a:solidFill>
                <a:highlight>
                  <a:srgbClr val="C0C0C0"/>
                </a:highlight>
                <a:latin typeface="Bauhaus 93" panose="04030905020B02020C02" pitchFamily="82" charset="0"/>
              </a:rPr>
              <a:t>Data Cleaning and Feature Selection</a:t>
            </a:r>
            <a:endParaRPr lang="en-IN" sz="4800" dirty="0">
              <a:solidFill>
                <a:schemeClr val="accent1">
                  <a:lumMod val="50000"/>
                </a:schemeClr>
              </a:solidFill>
              <a:highlight>
                <a:srgbClr val="C0C0C0"/>
              </a:highlight>
              <a:latin typeface="Bauhaus 93" panose="04030905020B02020C02" pitchFamily="82" charset="0"/>
            </a:endParaRPr>
          </a:p>
        </p:txBody>
      </p:sp>
      <p:sp>
        <p:nvSpPr>
          <p:cNvPr id="4" name="TextBox 3">
            <a:extLst>
              <a:ext uri="{FF2B5EF4-FFF2-40B4-BE49-F238E27FC236}">
                <a16:creationId xmlns:a16="http://schemas.microsoft.com/office/drawing/2014/main" id="{2674A290-6DEE-47F4-A540-773B3420539A}"/>
              </a:ext>
            </a:extLst>
          </p:cNvPr>
          <p:cNvSpPr txBox="1"/>
          <p:nvPr/>
        </p:nvSpPr>
        <p:spPr>
          <a:xfrm>
            <a:off x="977153" y="1047069"/>
            <a:ext cx="10174943" cy="4401205"/>
          </a:xfrm>
          <a:prstGeom prst="rect">
            <a:avLst/>
          </a:prstGeom>
          <a:noFill/>
        </p:spPr>
        <p:txBody>
          <a:bodyPr wrap="square" rtlCol="0">
            <a:spAutoFit/>
          </a:bodyPr>
          <a:lstStyle/>
          <a:p>
            <a:pPr marL="342900" indent="-342900">
              <a:buFont typeface="Wingdings" panose="05000000000000000000" pitchFamily="2" charset="2"/>
              <a:buChar char="Ø"/>
            </a:pPr>
            <a:r>
              <a:rPr lang="en-US" sz="2800" dirty="0">
                <a:solidFill>
                  <a:schemeClr val="accent1">
                    <a:lumMod val="75000"/>
                  </a:schemeClr>
                </a:solidFill>
                <a:latin typeface="Baskerville Old Face" panose="02020602080505020303" pitchFamily="18" charset="0"/>
              </a:rPr>
              <a:t>Processing of Lost data</a:t>
            </a:r>
          </a:p>
          <a:p>
            <a:pPr marL="342900" indent="-342900">
              <a:buFont typeface="Wingdings" panose="05000000000000000000" pitchFamily="2" charset="2"/>
              <a:buChar char="Ø"/>
            </a:pPr>
            <a:endParaRPr lang="en-US" sz="2800" dirty="0">
              <a:solidFill>
                <a:schemeClr val="accent1">
                  <a:lumMod val="75000"/>
                </a:schemeClr>
              </a:solidFill>
              <a:latin typeface="Baskerville Old Face" panose="02020602080505020303" pitchFamily="18" charset="0"/>
            </a:endParaRPr>
          </a:p>
          <a:p>
            <a:pPr marL="342900" indent="-342900">
              <a:buFont typeface="Wingdings" panose="05000000000000000000" pitchFamily="2" charset="2"/>
              <a:buChar char="Ø"/>
            </a:pPr>
            <a:r>
              <a:rPr lang="en-US" sz="2800" dirty="0">
                <a:solidFill>
                  <a:schemeClr val="accent1">
                    <a:lumMod val="75000"/>
                  </a:schemeClr>
                </a:solidFill>
                <a:latin typeface="Baskerville Old Face" panose="02020602080505020303" pitchFamily="18" charset="0"/>
              </a:rPr>
              <a:t>Processing of Possible Exceptions, errors, or abnormal values</a:t>
            </a:r>
          </a:p>
          <a:p>
            <a:pPr marL="342900" indent="-342900">
              <a:buFont typeface="Wingdings" panose="05000000000000000000" pitchFamily="2" charset="2"/>
              <a:buChar char="Ø"/>
            </a:pPr>
            <a:endParaRPr lang="en-US" sz="2800" dirty="0">
              <a:solidFill>
                <a:schemeClr val="accent1">
                  <a:lumMod val="75000"/>
                </a:schemeClr>
              </a:solidFill>
              <a:latin typeface="Baskerville Old Face" panose="02020602080505020303" pitchFamily="18" charset="0"/>
            </a:endParaRPr>
          </a:p>
          <a:p>
            <a:pPr marL="342900" indent="-342900">
              <a:buFont typeface="Wingdings" panose="05000000000000000000" pitchFamily="2" charset="2"/>
              <a:buChar char="Ø"/>
            </a:pPr>
            <a:r>
              <a:rPr lang="en-US" sz="2800" dirty="0">
                <a:solidFill>
                  <a:schemeClr val="accent1">
                    <a:lumMod val="75000"/>
                  </a:schemeClr>
                </a:solidFill>
                <a:latin typeface="Baskerville Old Face" panose="02020602080505020303" pitchFamily="18" charset="0"/>
              </a:rPr>
              <a:t>Combination of data from multiple data sources</a:t>
            </a:r>
          </a:p>
          <a:p>
            <a:pPr marL="342900" indent="-342900">
              <a:buFont typeface="Wingdings" panose="05000000000000000000" pitchFamily="2" charset="2"/>
              <a:buChar char="Ø"/>
            </a:pPr>
            <a:endParaRPr lang="en-US" sz="2800" dirty="0">
              <a:solidFill>
                <a:schemeClr val="accent1">
                  <a:lumMod val="75000"/>
                </a:schemeClr>
              </a:solidFill>
              <a:latin typeface="Baskerville Old Face" panose="02020602080505020303" pitchFamily="18" charset="0"/>
            </a:endParaRPr>
          </a:p>
          <a:p>
            <a:pPr marL="342900" indent="-342900">
              <a:buFont typeface="Wingdings" panose="05000000000000000000" pitchFamily="2" charset="2"/>
              <a:buChar char="Ø"/>
            </a:pPr>
            <a:r>
              <a:rPr lang="en-US" sz="2800" dirty="0">
                <a:solidFill>
                  <a:schemeClr val="accent1">
                    <a:lumMod val="75000"/>
                  </a:schemeClr>
                </a:solidFill>
                <a:latin typeface="Baskerville Old Face" panose="02020602080505020303" pitchFamily="18" charset="0"/>
              </a:rPr>
              <a:t>Generally, a dataset has many features, some of which may be redundant or irrelevant to the value to be predicted</a:t>
            </a:r>
          </a:p>
          <a:p>
            <a:pPr marL="342900" indent="-342900">
              <a:buFont typeface="Wingdings" panose="05000000000000000000" pitchFamily="2" charset="2"/>
              <a:buChar char="Ø"/>
            </a:pPr>
            <a:endParaRPr lang="en-US" sz="2800" dirty="0">
              <a:solidFill>
                <a:schemeClr val="accent1">
                  <a:lumMod val="75000"/>
                </a:schemeClr>
              </a:solidFill>
              <a:latin typeface="Baskerville Old Face" panose="02020602080505020303" pitchFamily="18" charset="0"/>
            </a:endParaRPr>
          </a:p>
          <a:p>
            <a:pPr marL="342900" indent="-342900">
              <a:buFont typeface="Wingdings" panose="05000000000000000000" pitchFamily="2" charset="2"/>
              <a:buChar char="Ø"/>
            </a:pPr>
            <a:r>
              <a:rPr lang="en-US" sz="2800" dirty="0">
                <a:solidFill>
                  <a:schemeClr val="accent1">
                    <a:lumMod val="75000"/>
                  </a:schemeClr>
                </a:solidFill>
                <a:latin typeface="Baskerville Old Face" panose="02020602080505020303" pitchFamily="18" charset="0"/>
              </a:rPr>
              <a:t>Why feature selection :-</a:t>
            </a:r>
            <a:endParaRPr lang="en-IN" sz="2800" dirty="0">
              <a:solidFill>
                <a:schemeClr val="accent1">
                  <a:lumMod val="75000"/>
                </a:schemeClr>
              </a:solidFill>
              <a:latin typeface="Baskerville Old Face" panose="02020602080505020303" pitchFamily="18" charset="0"/>
            </a:endParaRPr>
          </a:p>
        </p:txBody>
      </p:sp>
      <p:sp>
        <p:nvSpPr>
          <p:cNvPr id="6" name="TextBox 5">
            <a:extLst>
              <a:ext uri="{FF2B5EF4-FFF2-40B4-BE49-F238E27FC236}">
                <a16:creationId xmlns:a16="http://schemas.microsoft.com/office/drawing/2014/main" id="{A664E0CA-D9C1-40B1-B273-9A35A0CDF379}"/>
              </a:ext>
            </a:extLst>
          </p:cNvPr>
          <p:cNvSpPr txBox="1"/>
          <p:nvPr/>
        </p:nvSpPr>
        <p:spPr>
          <a:xfrm>
            <a:off x="4970930" y="4925683"/>
            <a:ext cx="7109012" cy="1569660"/>
          </a:xfrm>
          <a:prstGeom prst="rect">
            <a:avLst/>
          </a:prstGeom>
          <a:noFill/>
        </p:spPr>
        <p:txBody>
          <a:bodyPr wrap="square" rtlCol="0">
            <a:spAutoFit/>
          </a:bodyPr>
          <a:lstStyle/>
          <a:p>
            <a:pPr marL="342900" indent="-342900">
              <a:buFont typeface="Arial" panose="020B0604020202020204" pitchFamily="34" charset="0"/>
              <a:buChar char="•"/>
            </a:pPr>
            <a:r>
              <a:rPr lang="en-US" sz="2400" dirty="0">
                <a:solidFill>
                  <a:srgbClr val="0070C0"/>
                </a:solidFill>
                <a:latin typeface="Centaur" panose="02030504050205020304" pitchFamily="18" charset="0"/>
              </a:rPr>
              <a:t>Simplify models to make them easy for users to interpret</a:t>
            </a:r>
          </a:p>
          <a:p>
            <a:pPr marL="342900" indent="-342900">
              <a:buFont typeface="Arial" panose="020B0604020202020204" pitchFamily="34" charset="0"/>
              <a:buChar char="•"/>
            </a:pPr>
            <a:r>
              <a:rPr lang="en-US" sz="2400" dirty="0">
                <a:solidFill>
                  <a:srgbClr val="0070C0"/>
                </a:solidFill>
                <a:latin typeface="Centaur" panose="02030504050205020304" pitchFamily="18" charset="0"/>
              </a:rPr>
              <a:t>Reduce the training time</a:t>
            </a:r>
          </a:p>
          <a:p>
            <a:pPr marL="342900" indent="-342900">
              <a:buFont typeface="Arial" panose="020B0604020202020204" pitchFamily="34" charset="0"/>
              <a:buChar char="•"/>
            </a:pPr>
            <a:r>
              <a:rPr lang="en-US" sz="2400" dirty="0">
                <a:solidFill>
                  <a:srgbClr val="0070C0"/>
                </a:solidFill>
                <a:latin typeface="Centaur" panose="02030504050205020304" pitchFamily="18" charset="0"/>
              </a:rPr>
              <a:t>Avoid dimension explosion </a:t>
            </a:r>
          </a:p>
          <a:p>
            <a:pPr marL="342900" indent="-342900">
              <a:buFont typeface="Arial" panose="020B0604020202020204" pitchFamily="34" charset="0"/>
              <a:buChar char="•"/>
            </a:pPr>
            <a:r>
              <a:rPr lang="en-US" sz="2400" dirty="0">
                <a:solidFill>
                  <a:srgbClr val="0070C0"/>
                </a:solidFill>
                <a:latin typeface="Centaur" panose="02030504050205020304" pitchFamily="18" charset="0"/>
              </a:rPr>
              <a:t>Improve model generalization and avoid overfitting</a:t>
            </a:r>
            <a:endParaRPr lang="en-IN" sz="2400" dirty="0">
              <a:solidFill>
                <a:srgbClr val="0070C0"/>
              </a:solidFill>
              <a:latin typeface="Centaur" panose="02030504050205020304" pitchFamily="18" charset="0"/>
            </a:endParaRPr>
          </a:p>
        </p:txBody>
      </p:sp>
    </p:spTree>
    <p:extLst>
      <p:ext uri="{BB962C8B-B14F-4D97-AF65-F5344CB8AC3E}">
        <p14:creationId xmlns:p14="http://schemas.microsoft.com/office/powerpoint/2010/main" val="2019343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964"/>
            <a:ext cx="12192000" cy="6858000"/>
          </a:xfrm>
          <a:prstGeom prst="rect">
            <a:avLst/>
          </a:prstGeom>
        </p:spPr>
      </p:pic>
      <p:sp>
        <p:nvSpPr>
          <p:cNvPr id="2" name="TextBox 1">
            <a:extLst>
              <a:ext uri="{FF2B5EF4-FFF2-40B4-BE49-F238E27FC236}">
                <a16:creationId xmlns:a16="http://schemas.microsoft.com/office/drawing/2014/main" id="{41B3739E-A365-4436-A1ED-2136AA5261E4}"/>
              </a:ext>
            </a:extLst>
          </p:cNvPr>
          <p:cNvSpPr txBox="1"/>
          <p:nvPr/>
        </p:nvSpPr>
        <p:spPr>
          <a:xfrm>
            <a:off x="573741" y="259977"/>
            <a:ext cx="8319247" cy="707886"/>
          </a:xfrm>
          <a:prstGeom prst="rect">
            <a:avLst/>
          </a:prstGeom>
          <a:noFill/>
        </p:spPr>
        <p:txBody>
          <a:bodyPr wrap="square" rtlCol="0">
            <a:spAutoFit/>
          </a:bodyPr>
          <a:lstStyle/>
          <a:p>
            <a:r>
              <a:rPr lang="en-US" sz="4000" u="sng" dirty="0">
                <a:solidFill>
                  <a:schemeClr val="accent5">
                    <a:lumMod val="75000"/>
                  </a:schemeClr>
                </a:solidFill>
                <a:latin typeface="Arial Black" panose="020B0A04020102020204" pitchFamily="34" charset="0"/>
              </a:rPr>
              <a:t>Litecoin Data Preparation</a:t>
            </a:r>
            <a:endParaRPr lang="en-IN" sz="4000" u="sng" dirty="0">
              <a:solidFill>
                <a:schemeClr val="accent5">
                  <a:lumMod val="75000"/>
                </a:schemeClr>
              </a:solidFill>
              <a:latin typeface="Arial Black" panose="020B0A04020102020204" pitchFamily="34" charset="0"/>
            </a:endParaRPr>
          </a:p>
        </p:txBody>
      </p:sp>
      <p:sp>
        <p:nvSpPr>
          <p:cNvPr id="4" name="TextBox 3">
            <a:extLst>
              <a:ext uri="{FF2B5EF4-FFF2-40B4-BE49-F238E27FC236}">
                <a16:creationId xmlns:a16="http://schemas.microsoft.com/office/drawing/2014/main" id="{85A24131-1C88-4EC3-897F-F7663406140C}"/>
              </a:ext>
            </a:extLst>
          </p:cNvPr>
          <p:cNvSpPr txBox="1"/>
          <p:nvPr/>
        </p:nvSpPr>
        <p:spPr>
          <a:xfrm>
            <a:off x="1156446" y="1093369"/>
            <a:ext cx="10721789" cy="977152"/>
          </a:xfrm>
          <a:prstGeom prst="rect">
            <a:avLst/>
          </a:prstGeom>
          <a:noFill/>
        </p:spPr>
        <p:txBody>
          <a:bodyPr wrap="square" rtlCol="0">
            <a:spAutoFit/>
          </a:bodyPr>
          <a:lstStyle/>
          <a:p>
            <a:r>
              <a:rPr lang="en-US" sz="2800" dirty="0"/>
              <a:t>Feature Selection is the process of removing redundant features, while retaining those features that have high disambiguation capabilities.</a:t>
            </a:r>
            <a:endParaRPr lang="en-IN" sz="2800" dirty="0"/>
          </a:p>
        </p:txBody>
      </p:sp>
      <p:pic>
        <p:nvPicPr>
          <p:cNvPr id="6" name="Picture 5">
            <a:extLst>
              <a:ext uri="{FF2B5EF4-FFF2-40B4-BE49-F238E27FC236}">
                <a16:creationId xmlns:a16="http://schemas.microsoft.com/office/drawing/2014/main" id="{F2E82F31-AF67-40E7-9553-0DC510B2AB69}"/>
              </a:ext>
            </a:extLst>
          </p:cNvPr>
          <p:cNvPicPr>
            <a:picLocks noChangeAspect="1"/>
          </p:cNvPicPr>
          <p:nvPr/>
        </p:nvPicPr>
        <p:blipFill rotWithShape="1">
          <a:blip r:embed="rId3">
            <a:extLst>
              <a:ext uri="{28A0092B-C50C-407E-A947-70E740481C1C}">
                <a14:useLocalDpi xmlns:a14="http://schemas.microsoft.com/office/drawing/2010/main" val="0"/>
              </a:ext>
            </a:extLst>
          </a:blip>
          <a:srcRect l="10368" t="25753" r="31103" b="6928"/>
          <a:stretch/>
        </p:blipFill>
        <p:spPr>
          <a:xfrm>
            <a:off x="1156446" y="2196027"/>
            <a:ext cx="8184775" cy="4607535"/>
          </a:xfrm>
          <a:prstGeom prst="rect">
            <a:avLst/>
          </a:prstGeom>
        </p:spPr>
      </p:pic>
    </p:spTree>
    <p:extLst>
      <p:ext uri="{BB962C8B-B14F-4D97-AF65-F5344CB8AC3E}">
        <p14:creationId xmlns:p14="http://schemas.microsoft.com/office/powerpoint/2010/main" val="3402701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29DD5C3C-F516-4E84-B706-1E4D3521C546}"/>
              </a:ext>
            </a:extLst>
          </p:cNvPr>
          <p:cNvPicPr>
            <a:picLocks noChangeAspect="1"/>
          </p:cNvPicPr>
          <p:nvPr/>
        </p:nvPicPr>
        <p:blipFill rotWithShape="1">
          <a:blip r:embed="rId3">
            <a:extLst>
              <a:ext uri="{28A0092B-C50C-407E-A947-70E740481C1C}">
                <a14:useLocalDpi xmlns:a14="http://schemas.microsoft.com/office/drawing/2010/main" val="0"/>
              </a:ext>
            </a:extLst>
          </a:blip>
          <a:srcRect l="6397" t="34249" r="11544" b="32156"/>
          <a:stretch/>
        </p:blipFill>
        <p:spPr>
          <a:xfrm>
            <a:off x="654423" y="950259"/>
            <a:ext cx="10004612" cy="2303929"/>
          </a:xfrm>
          <a:prstGeom prst="rect">
            <a:avLst/>
          </a:prstGeom>
        </p:spPr>
      </p:pic>
      <p:sp>
        <p:nvSpPr>
          <p:cNvPr id="5" name="TextBox 4">
            <a:extLst>
              <a:ext uri="{FF2B5EF4-FFF2-40B4-BE49-F238E27FC236}">
                <a16:creationId xmlns:a16="http://schemas.microsoft.com/office/drawing/2014/main" id="{ADBB0702-F093-42C2-B496-53A6B47B3E55}"/>
              </a:ext>
            </a:extLst>
          </p:cNvPr>
          <p:cNvSpPr txBox="1"/>
          <p:nvPr/>
        </p:nvSpPr>
        <p:spPr>
          <a:xfrm>
            <a:off x="1183341" y="3684493"/>
            <a:ext cx="6741458" cy="1077218"/>
          </a:xfrm>
          <a:prstGeom prst="rect">
            <a:avLst/>
          </a:prstGeom>
          <a:noFill/>
        </p:spPr>
        <p:txBody>
          <a:bodyPr wrap="square" rtlCol="0">
            <a:spAutoFit/>
          </a:bodyPr>
          <a:lstStyle/>
          <a:p>
            <a:r>
              <a:rPr lang="en-US" sz="3200" dirty="0">
                <a:latin typeface="Bahnschrift SemiBold" panose="020B0502040204020203" pitchFamily="34" charset="0"/>
              </a:rPr>
              <a:t>There is no null values in our dataset.</a:t>
            </a:r>
            <a:endParaRPr lang="en-IN" sz="3200" dirty="0">
              <a:latin typeface="Bahnschrift SemiBold" panose="020B0502040204020203" pitchFamily="34" charset="0"/>
            </a:endParaRPr>
          </a:p>
        </p:txBody>
      </p:sp>
    </p:spTree>
    <p:extLst>
      <p:ext uri="{BB962C8B-B14F-4D97-AF65-F5344CB8AC3E}">
        <p14:creationId xmlns:p14="http://schemas.microsoft.com/office/powerpoint/2010/main" val="3428534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35855A0F-ABAA-4FDD-B9D0-84EC9DE56D60}"/>
              </a:ext>
            </a:extLst>
          </p:cNvPr>
          <p:cNvPicPr>
            <a:picLocks noChangeAspect="1"/>
          </p:cNvPicPr>
          <p:nvPr/>
        </p:nvPicPr>
        <p:blipFill rotWithShape="1">
          <a:blip r:embed="rId3">
            <a:extLst>
              <a:ext uri="{28A0092B-C50C-407E-A947-70E740481C1C}">
                <a14:useLocalDpi xmlns:a14="http://schemas.microsoft.com/office/drawing/2010/main" val="0"/>
              </a:ext>
            </a:extLst>
          </a:blip>
          <a:srcRect l="18165" t="26336" r="15245" b="6667"/>
          <a:stretch/>
        </p:blipFill>
        <p:spPr>
          <a:xfrm>
            <a:off x="1846729" y="2241176"/>
            <a:ext cx="9144000" cy="4500283"/>
          </a:xfrm>
          <a:prstGeom prst="rect">
            <a:avLst/>
          </a:prstGeom>
        </p:spPr>
      </p:pic>
      <p:pic>
        <p:nvPicPr>
          <p:cNvPr id="5" name="Picture 4">
            <a:extLst>
              <a:ext uri="{FF2B5EF4-FFF2-40B4-BE49-F238E27FC236}">
                <a16:creationId xmlns:a16="http://schemas.microsoft.com/office/drawing/2014/main" id="{0803CF49-F26D-4278-A95B-786836A8D35A}"/>
              </a:ext>
            </a:extLst>
          </p:cNvPr>
          <p:cNvPicPr>
            <a:picLocks noChangeAspect="1"/>
          </p:cNvPicPr>
          <p:nvPr/>
        </p:nvPicPr>
        <p:blipFill rotWithShape="1">
          <a:blip r:embed="rId4">
            <a:extLst>
              <a:ext uri="{28A0092B-C50C-407E-A947-70E740481C1C}">
                <a14:useLocalDpi xmlns:a14="http://schemas.microsoft.com/office/drawing/2010/main" val="0"/>
              </a:ext>
            </a:extLst>
          </a:blip>
          <a:srcRect l="9191" t="40323" r="32056" b="26151"/>
          <a:stretch/>
        </p:blipFill>
        <p:spPr>
          <a:xfrm>
            <a:off x="1712259" y="58271"/>
            <a:ext cx="7709647" cy="2124634"/>
          </a:xfrm>
          <a:prstGeom prst="rect">
            <a:avLst/>
          </a:prstGeom>
        </p:spPr>
      </p:pic>
    </p:spTree>
    <p:extLst>
      <p:ext uri="{BB962C8B-B14F-4D97-AF65-F5344CB8AC3E}">
        <p14:creationId xmlns:p14="http://schemas.microsoft.com/office/powerpoint/2010/main" val="241286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1B4839-32EB-4405-915D-CEB66FD37D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Picture 3">
            <a:extLst>
              <a:ext uri="{FF2B5EF4-FFF2-40B4-BE49-F238E27FC236}">
                <a16:creationId xmlns:a16="http://schemas.microsoft.com/office/drawing/2014/main" id="{D2EAFE7A-D648-47D1-8D7E-C9D71805969B}"/>
              </a:ext>
            </a:extLst>
          </p:cNvPr>
          <p:cNvPicPr>
            <a:picLocks noChangeAspect="1"/>
          </p:cNvPicPr>
          <p:nvPr/>
        </p:nvPicPr>
        <p:blipFill rotWithShape="1">
          <a:blip r:embed="rId3">
            <a:extLst>
              <a:ext uri="{28A0092B-C50C-407E-A947-70E740481C1C}">
                <a14:useLocalDpi xmlns:a14="http://schemas.microsoft.com/office/drawing/2010/main" val="0"/>
              </a:ext>
            </a:extLst>
          </a:blip>
          <a:srcRect l="12794" t="24834" r="13531" b="13254"/>
          <a:stretch/>
        </p:blipFill>
        <p:spPr>
          <a:xfrm>
            <a:off x="555813" y="1066801"/>
            <a:ext cx="10434792" cy="4509246"/>
          </a:xfrm>
          <a:prstGeom prst="rect">
            <a:avLst/>
          </a:prstGeom>
        </p:spPr>
      </p:pic>
    </p:spTree>
    <p:extLst>
      <p:ext uri="{BB962C8B-B14F-4D97-AF65-F5344CB8AC3E}">
        <p14:creationId xmlns:p14="http://schemas.microsoft.com/office/powerpoint/2010/main" val="1752896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810</TotalTime>
  <Words>1489</Words>
  <Application>Microsoft Office PowerPoint</Application>
  <PresentationFormat>Widescreen</PresentationFormat>
  <Paragraphs>100</Paragraphs>
  <Slides>29</Slides>
  <Notes>0</Notes>
  <HiddenSlides>0</HiddenSlides>
  <MMClips>0</MMClips>
  <ScaleCrop>false</ScaleCrop>
  <HeadingPairs>
    <vt:vector size="6" baseType="variant">
      <vt:variant>
        <vt:lpstr>Fonts Used</vt:lpstr>
      </vt:variant>
      <vt:variant>
        <vt:i4>24</vt:i4>
      </vt:variant>
      <vt:variant>
        <vt:lpstr>Theme</vt:lpstr>
      </vt:variant>
      <vt:variant>
        <vt:i4>1</vt:i4>
      </vt:variant>
      <vt:variant>
        <vt:lpstr>Slide Titles</vt:lpstr>
      </vt:variant>
      <vt:variant>
        <vt:i4>29</vt:i4>
      </vt:variant>
    </vt:vector>
  </HeadingPairs>
  <TitlesOfParts>
    <vt:vector size="54" baseType="lpstr">
      <vt:lpstr>Agency FB</vt:lpstr>
      <vt:lpstr>Arial</vt:lpstr>
      <vt:lpstr>Arial Black</vt:lpstr>
      <vt:lpstr>Arial Rounded MT Bold</vt:lpstr>
      <vt:lpstr>Bahnschrift Light</vt:lpstr>
      <vt:lpstr>Bahnschrift SemiBold</vt:lpstr>
      <vt:lpstr>Baskerville Old Face</vt:lpstr>
      <vt:lpstr>Bauhaus 93</vt:lpstr>
      <vt:lpstr>Bernard MT Condensed</vt:lpstr>
      <vt:lpstr>Bodoni MT</vt:lpstr>
      <vt:lpstr>Bodoni MT Black</vt:lpstr>
      <vt:lpstr>Broadway</vt:lpstr>
      <vt:lpstr>Calibri</vt:lpstr>
      <vt:lpstr>Calibri Light</vt:lpstr>
      <vt:lpstr>Calisto MT</vt:lpstr>
      <vt:lpstr>Centaur</vt:lpstr>
      <vt:lpstr>Cooper Black</vt:lpstr>
      <vt:lpstr>Copperplate Gothic Bold</vt:lpstr>
      <vt:lpstr>Helvetica Neue</vt:lpstr>
      <vt:lpstr>High Tower Text</vt:lpstr>
      <vt:lpstr>Imprint MT Shadow</vt:lpstr>
      <vt:lpstr>Perpetua</vt:lpstr>
      <vt:lpstr>Rockwell Condensed</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Diksha Marathe</dc:creator>
  <cp:lastModifiedBy>Diksha Marathe</cp:lastModifiedBy>
  <cp:revision>62</cp:revision>
  <dcterms:created xsi:type="dcterms:W3CDTF">2023-08-28T14:56:46Z</dcterms:created>
  <dcterms:modified xsi:type="dcterms:W3CDTF">2023-09-12T04:17:03Z</dcterms:modified>
</cp:coreProperties>
</file>